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handoutMasterIdLst>
    <p:handoutMasterId r:id="rId69"/>
  </p:handoutMasterIdLst>
  <p:sldIdLst>
    <p:sldId id="256" r:id="rId2"/>
    <p:sldId id="277" r:id="rId3"/>
    <p:sldId id="279" r:id="rId4"/>
    <p:sldId id="303" r:id="rId5"/>
    <p:sldId id="282" r:id="rId6"/>
    <p:sldId id="308" r:id="rId7"/>
    <p:sldId id="309" r:id="rId8"/>
    <p:sldId id="310" r:id="rId9"/>
    <p:sldId id="311" r:id="rId10"/>
    <p:sldId id="276" r:id="rId11"/>
    <p:sldId id="312" r:id="rId12"/>
    <p:sldId id="313" r:id="rId13"/>
    <p:sldId id="284" r:id="rId14"/>
    <p:sldId id="314" r:id="rId15"/>
    <p:sldId id="315" r:id="rId16"/>
    <p:sldId id="316" r:id="rId17"/>
    <p:sldId id="317" r:id="rId18"/>
    <p:sldId id="318" r:id="rId19"/>
    <p:sldId id="377" r:id="rId20"/>
    <p:sldId id="348" r:id="rId21"/>
    <p:sldId id="338" r:id="rId22"/>
    <p:sldId id="339" r:id="rId23"/>
    <p:sldId id="343" r:id="rId24"/>
    <p:sldId id="340" r:id="rId25"/>
    <p:sldId id="341" r:id="rId26"/>
    <p:sldId id="342" r:id="rId27"/>
    <p:sldId id="344" r:id="rId28"/>
    <p:sldId id="345" r:id="rId29"/>
    <p:sldId id="347" r:id="rId30"/>
    <p:sldId id="349" r:id="rId31"/>
    <p:sldId id="290" r:id="rId32"/>
    <p:sldId id="350" r:id="rId33"/>
    <p:sldId id="352" r:id="rId34"/>
    <p:sldId id="319" r:id="rId35"/>
    <p:sldId id="351" r:id="rId36"/>
    <p:sldId id="353" r:id="rId37"/>
    <p:sldId id="378" r:id="rId38"/>
    <p:sldId id="295" r:id="rId39"/>
    <p:sldId id="354" r:id="rId40"/>
    <p:sldId id="357" r:id="rId41"/>
    <p:sldId id="355" r:id="rId42"/>
    <p:sldId id="356" r:id="rId43"/>
    <p:sldId id="300" r:id="rId44"/>
    <p:sldId id="358" r:id="rId45"/>
    <p:sldId id="359" r:id="rId46"/>
    <p:sldId id="360" r:id="rId47"/>
    <p:sldId id="362" r:id="rId48"/>
    <p:sldId id="363" r:id="rId49"/>
    <p:sldId id="361" r:id="rId50"/>
    <p:sldId id="379" r:id="rId51"/>
    <p:sldId id="304" r:id="rId52"/>
    <p:sldId id="366" r:id="rId53"/>
    <p:sldId id="367" r:id="rId54"/>
    <p:sldId id="364" r:id="rId55"/>
    <p:sldId id="365" r:id="rId56"/>
    <p:sldId id="368" r:id="rId57"/>
    <p:sldId id="369" r:id="rId58"/>
    <p:sldId id="305" r:id="rId59"/>
    <p:sldId id="370" r:id="rId60"/>
    <p:sldId id="371" r:id="rId61"/>
    <p:sldId id="372" r:id="rId62"/>
    <p:sldId id="373" r:id="rId63"/>
    <p:sldId id="374" r:id="rId64"/>
    <p:sldId id="375" r:id="rId65"/>
    <p:sldId id="376" r:id="rId66"/>
    <p:sldId id="302"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1535" autoAdjust="0"/>
  </p:normalViewPr>
  <p:slideViewPr>
    <p:cSldViewPr>
      <p:cViewPr varScale="1">
        <p:scale>
          <a:sx n="80" d="100"/>
          <a:sy n="80" d="100"/>
        </p:scale>
        <p:origin x="168" y="324"/>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2B48F5-BACC-47D6-A0F7-82FBF9C6BC85}" type="datetimeFigureOut">
              <a:rPr lang="en-US"/>
              <a:t>2/10/2024</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ACAF8E-318A-4EFE-8633-D9E72ABCE0ED}" type="slidenum">
              <a:rPr/>
              <a:t>‹#›</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1CD00-5424-4675-AB18-2C419B060449}" type="datetimeFigureOut">
              <a:rPr lang="en-US"/>
              <a:t>2/10/2024</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2CF44-2B13-41B4-A334-1CDF534EEBBF}" type="slidenum">
              <a:r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B7AA90"/>
                </a:solidFill>
                <a:effectLst/>
                <a:latin typeface="Noto Sans" panose="020B0502040504020204" pitchFamily="34" charset="0"/>
              </a:rPr>
              <a:t>Services:</a:t>
            </a:r>
            <a:r>
              <a:rPr lang="en-US" b="0" i="0" dirty="0">
                <a:solidFill>
                  <a:srgbClr val="B7AA90"/>
                </a:solidFill>
                <a:effectLst/>
                <a:latin typeface="Noto Sans" panose="020B0502040504020204" pitchFamily="34" charset="0"/>
              </a:rPr>
              <a:t> This is for end-users who want to make use of AI to do their daily work.</a:t>
            </a:r>
          </a:p>
          <a:p>
            <a:pPr algn="l">
              <a:buFont typeface="Arial" panose="020B0604020202020204" pitchFamily="34" charset="0"/>
              <a:buNone/>
            </a:pPr>
            <a:r>
              <a:rPr lang="en-US" b="1" i="0" dirty="0">
                <a:solidFill>
                  <a:srgbClr val="B7AA90"/>
                </a:solidFill>
                <a:effectLst/>
                <a:latin typeface="Noto Sans" panose="020B0502040504020204" pitchFamily="34" charset="0"/>
              </a:rPr>
              <a:t>APIs:</a:t>
            </a:r>
            <a:r>
              <a:rPr lang="en-US" b="0" i="0" dirty="0">
                <a:solidFill>
                  <a:srgbClr val="B7AA90"/>
                </a:solidFill>
                <a:effectLst/>
                <a:latin typeface="Noto Sans" panose="020B0502040504020204" pitchFamily="34" charset="0"/>
              </a:rPr>
              <a:t> This is for developers who want to integrate OpenAI's services into their applications.</a:t>
            </a:r>
          </a:p>
          <a:p>
            <a:pPr algn="l">
              <a:buFont typeface="Arial" panose="020B0604020202020204" pitchFamily="34" charset="0"/>
              <a:buNone/>
            </a:pPr>
            <a:r>
              <a:rPr lang="en-US" b="1" i="0" dirty="0">
                <a:solidFill>
                  <a:srgbClr val="B7AA90"/>
                </a:solidFill>
                <a:effectLst/>
                <a:latin typeface="Noto Sans" panose="020B0502040504020204" pitchFamily="34" charset="0"/>
              </a:rPr>
              <a:t>Python packages:</a:t>
            </a:r>
            <a:r>
              <a:rPr lang="en-US" b="0" i="0" dirty="0">
                <a:solidFill>
                  <a:srgbClr val="B7AA90"/>
                </a:solidFill>
                <a:effectLst/>
                <a:latin typeface="Noto Sans" panose="020B0502040504020204" pitchFamily="34" charset="0"/>
              </a:rPr>
              <a:t> This is specifically for Python developers to use OpenAI's services.</a:t>
            </a:r>
          </a:p>
          <a:p>
            <a:pPr algn="l">
              <a:buFont typeface="Arial" panose="020B0604020202020204" pitchFamily="34" charset="0"/>
              <a:buNone/>
            </a:pPr>
            <a:endParaRPr lang="en-US" b="0" i="0" dirty="0">
              <a:solidFill>
                <a:srgbClr val="B7AA90"/>
              </a:solidFill>
              <a:effectLst/>
              <a:latin typeface="Noto Sans" panose="020B0502040504020204" pitchFamily="34" charset="0"/>
            </a:endParaRPr>
          </a:p>
          <a:p>
            <a:pPr algn="l">
              <a:buFont typeface="Arial" panose="020B0604020202020204" pitchFamily="34" charset="0"/>
              <a:buNone/>
            </a:pPr>
            <a:r>
              <a:rPr lang="en-US" b="0" i="0" dirty="0">
                <a:solidFill>
                  <a:srgbClr val="B7AA90"/>
                </a:solidFill>
                <a:effectLst/>
                <a:latin typeface="Noto Sans" panose="020B0502040504020204" pitchFamily="34" charset="0"/>
              </a:rPr>
              <a:t>https://www.codemag.com/Article/2307041/An-Introduction-to-OpenAI-Services</a:t>
            </a:r>
          </a:p>
          <a:p>
            <a:endParaRPr lang="en-US" dirty="0"/>
          </a:p>
        </p:txBody>
      </p:sp>
      <p:sp>
        <p:nvSpPr>
          <p:cNvPr id="4" name="Slide Number Placeholder 3"/>
          <p:cNvSpPr>
            <a:spLocks noGrp="1"/>
          </p:cNvSpPr>
          <p:nvPr>
            <p:ph type="sldNum" sz="quarter" idx="5"/>
          </p:nvPr>
        </p:nvSpPr>
        <p:spPr/>
        <p:txBody>
          <a:bodyPr/>
          <a:lstStyle/>
          <a:p>
            <a:fld id="{5EE2CF44-2B13-41B4-A334-1CDF534EEBBF}" type="slidenum">
              <a:rPr lang="en-US" smtClean="0"/>
              <a:t>5</a:t>
            </a:fld>
            <a:endParaRPr lang="en-US"/>
          </a:p>
        </p:txBody>
      </p:sp>
    </p:spTree>
    <p:extLst>
      <p:ext uri="{BB962C8B-B14F-4D97-AF65-F5344CB8AC3E}">
        <p14:creationId xmlns:p14="http://schemas.microsoft.com/office/powerpoint/2010/main" val="38898703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CDC7"/>
                </a:solidFill>
                <a:effectLst/>
                <a:latin typeface="source-serif-pro"/>
              </a:rPr>
              <a:t>The language model can only understand and generate text using the tokens in its vocabulary. So, the vocabulary contains all the words or sub-words that the language model knows.</a:t>
            </a:r>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24</a:t>
            </a:fld>
            <a:endParaRPr lang="en-US"/>
          </a:p>
        </p:txBody>
      </p:sp>
    </p:spTree>
    <p:extLst>
      <p:ext uri="{BB962C8B-B14F-4D97-AF65-F5344CB8AC3E}">
        <p14:creationId xmlns:p14="http://schemas.microsoft.com/office/powerpoint/2010/main" val="4048660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CDC7"/>
                </a:solidFill>
                <a:effectLst/>
                <a:latin typeface="source-serif-pro"/>
              </a:rPr>
              <a:t>Positional embeddings are the same size as token embeddings and treated similarly (i.e., they are stored as part of the language model and trained along with other model parameters). Instead of associating an embedding with each unique token, however, we associate an embedding with each unique position that can exist within a tokenized input. Knowing not just the “words” but the position of those “words” give context to the meaning of a string of “words” </a:t>
            </a:r>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25</a:t>
            </a:fld>
            <a:endParaRPr lang="en-US"/>
          </a:p>
        </p:txBody>
      </p:sp>
    </p:spTree>
    <p:extLst>
      <p:ext uri="{BB962C8B-B14F-4D97-AF65-F5344CB8AC3E}">
        <p14:creationId xmlns:p14="http://schemas.microsoft.com/office/powerpoint/2010/main" val="3390413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https://medium.com/mlearning-ai/an-illustration-of-next-word-prediction-with-state-of-the-art-network-architectures-like-bert-gpt-c0af02921f17</a:t>
            </a:r>
          </a:p>
        </p:txBody>
      </p:sp>
      <p:sp>
        <p:nvSpPr>
          <p:cNvPr id="4" name="Slide Number Placeholder 3"/>
          <p:cNvSpPr>
            <a:spLocks noGrp="1"/>
          </p:cNvSpPr>
          <p:nvPr>
            <p:ph type="sldNum" sz="quarter" idx="5"/>
          </p:nvPr>
        </p:nvSpPr>
        <p:spPr/>
        <p:txBody>
          <a:bodyPr/>
          <a:lstStyle/>
          <a:p>
            <a:fld id="{87B3A593-3E8F-4379-9F73-F236B8A380CB}" type="slidenum">
              <a:rPr lang="en-US" smtClean="0"/>
              <a:t>27</a:t>
            </a:fld>
            <a:endParaRPr lang="en-US"/>
          </a:p>
        </p:txBody>
      </p:sp>
    </p:spTree>
    <p:extLst>
      <p:ext uri="{BB962C8B-B14F-4D97-AF65-F5344CB8AC3E}">
        <p14:creationId xmlns:p14="http://schemas.microsoft.com/office/powerpoint/2010/main" val="3603364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https://platform.openai.com/docs/models/overview</a:t>
            </a:r>
          </a:p>
          <a:p>
            <a:endParaRPr lang="en-US" dirty="0"/>
          </a:p>
        </p:txBody>
      </p:sp>
      <p:sp>
        <p:nvSpPr>
          <p:cNvPr id="4" name="Slide Number Placeholder 3"/>
          <p:cNvSpPr>
            <a:spLocks noGrp="1"/>
          </p:cNvSpPr>
          <p:nvPr>
            <p:ph type="sldNum" sz="quarter" idx="5"/>
          </p:nvPr>
        </p:nvSpPr>
        <p:spPr/>
        <p:txBody>
          <a:bodyPr/>
          <a:lstStyle/>
          <a:p>
            <a:fld id="{5EE2CF44-2B13-41B4-A334-1CDF534EEBBF}" type="slidenum">
              <a:rPr lang="en-US" smtClean="0"/>
              <a:t>32</a:t>
            </a:fld>
            <a:endParaRPr lang="en-US"/>
          </a:p>
        </p:txBody>
      </p:sp>
    </p:spTree>
    <p:extLst>
      <p:ext uri="{BB962C8B-B14F-4D97-AF65-F5344CB8AC3E}">
        <p14:creationId xmlns:p14="http://schemas.microsoft.com/office/powerpoint/2010/main" val="15046742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 list of penguin species</a:t>
            </a:r>
          </a:p>
        </p:txBody>
      </p:sp>
      <p:sp>
        <p:nvSpPr>
          <p:cNvPr id="4" name="Slide Number Placeholder 3"/>
          <p:cNvSpPr>
            <a:spLocks noGrp="1"/>
          </p:cNvSpPr>
          <p:nvPr>
            <p:ph type="sldNum" sz="quarter" idx="5"/>
          </p:nvPr>
        </p:nvSpPr>
        <p:spPr/>
        <p:txBody>
          <a:bodyPr/>
          <a:lstStyle/>
          <a:p>
            <a:fld id="{5EE2CF44-2B13-41B4-A334-1CDF534EEBBF}" type="slidenum">
              <a:rPr lang="en-US" smtClean="0"/>
              <a:t>40</a:t>
            </a:fld>
            <a:endParaRPr lang="en-US"/>
          </a:p>
        </p:txBody>
      </p:sp>
    </p:spTree>
    <p:extLst>
      <p:ext uri="{BB962C8B-B14F-4D97-AF65-F5344CB8AC3E}">
        <p14:creationId xmlns:p14="http://schemas.microsoft.com/office/powerpoint/2010/main" val="1736778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https://help.openai.com/en/articles/5072263-how-do-i-use-stop-sequences</a:t>
            </a:r>
          </a:p>
        </p:txBody>
      </p:sp>
      <p:sp>
        <p:nvSpPr>
          <p:cNvPr id="4" name="Slide Number Placeholder 3"/>
          <p:cNvSpPr>
            <a:spLocks noGrp="1"/>
          </p:cNvSpPr>
          <p:nvPr>
            <p:ph type="sldNum" sz="quarter" idx="5"/>
          </p:nvPr>
        </p:nvSpPr>
        <p:spPr/>
        <p:txBody>
          <a:bodyPr/>
          <a:lstStyle/>
          <a:p>
            <a:fld id="{5EE2CF44-2B13-41B4-A334-1CDF534EEBBF}" type="slidenum">
              <a:rPr lang="en-US" smtClean="0"/>
              <a:t>41</a:t>
            </a:fld>
            <a:endParaRPr lang="en-US"/>
          </a:p>
        </p:txBody>
      </p:sp>
    </p:spTree>
    <p:extLst>
      <p:ext uri="{BB962C8B-B14F-4D97-AF65-F5344CB8AC3E}">
        <p14:creationId xmlns:p14="http://schemas.microsoft.com/office/powerpoint/2010/main" val="28377634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https://medium.com/@daniel.puenteviejo/the-science-of-control-how-temperature-top-p-and-top-k-shape-large-language-models-853cb0480dae</a:t>
            </a:r>
          </a:p>
        </p:txBody>
      </p:sp>
      <p:sp>
        <p:nvSpPr>
          <p:cNvPr id="4" name="Slide Number Placeholder 3"/>
          <p:cNvSpPr>
            <a:spLocks noGrp="1"/>
          </p:cNvSpPr>
          <p:nvPr>
            <p:ph type="sldNum" sz="quarter" idx="5"/>
          </p:nvPr>
        </p:nvSpPr>
        <p:spPr/>
        <p:txBody>
          <a:bodyPr/>
          <a:lstStyle/>
          <a:p>
            <a:fld id="{5EE2CF44-2B13-41B4-A334-1CDF534EEBBF}" type="slidenum">
              <a:rPr lang="en-US" smtClean="0"/>
              <a:t>45</a:t>
            </a:fld>
            <a:endParaRPr lang="en-US"/>
          </a:p>
        </p:txBody>
      </p:sp>
    </p:spTree>
    <p:extLst>
      <p:ext uri="{BB962C8B-B14F-4D97-AF65-F5344CB8AC3E}">
        <p14:creationId xmlns:p14="http://schemas.microsoft.com/office/powerpoint/2010/main" val="7009556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https://medium.com/@1511425435311/understanding-openais-temperature-and-top-p-parameters-in-language-models-d2066504684f</a:t>
            </a:r>
          </a:p>
        </p:txBody>
      </p:sp>
      <p:sp>
        <p:nvSpPr>
          <p:cNvPr id="4" name="Slide Number Placeholder 3"/>
          <p:cNvSpPr>
            <a:spLocks noGrp="1"/>
          </p:cNvSpPr>
          <p:nvPr>
            <p:ph type="sldNum" sz="quarter" idx="5"/>
          </p:nvPr>
        </p:nvSpPr>
        <p:spPr/>
        <p:txBody>
          <a:bodyPr/>
          <a:lstStyle/>
          <a:p>
            <a:fld id="{5EE2CF44-2B13-41B4-A334-1CDF534EEBBF}" type="slidenum">
              <a:rPr lang="en-US" smtClean="0"/>
              <a:t>46</a:t>
            </a:fld>
            <a:endParaRPr lang="en-US"/>
          </a:p>
        </p:txBody>
      </p:sp>
    </p:spTree>
    <p:extLst>
      <p:ext uri="{BB962C8B-B14F-4D97-AF65-F5344CB8AC3E}">
        <p14:creationId xmlns:p14="http://schemas.microsoft.com/office/powerpoint/2010/main" val="29350835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https://platform.openai.com/docs/api-reference/chat/create#completions/create-temperature</a:t>
            </a:r>
          </a:p>
        </p:txBody>
      </p:sp>
      <p:sp>
        <p:nvSpPr>
          <p:cNvPr id="4" name="Slide Number Placeholder 3"/>
          <p:cNvSpPr>
            <a:spLocks noGrp="1"/>
          </p:cNvSpPr>
          <p:nvPr>
            <p:ph type="sldNum" sz="quarter" idx="5"/>
          </p:nvPr>
        </p:nvSpPr>
        <p:spPr/>
        <p:txBody>
          <a:bodyPr/>
          <a:lstStyle/>
          <a:p>
            <a:fld id="{5EE2CF44-2B13-41B4-A334-1CDF534EEBBF}" type="slidenum">
              <a:rPr lang="en-US" smtClean="0"/>
              <a:t>47</a:t>
            </a:fld>
            <a:endParaRPr lang="en-US"/>
          </a:p>
        </p:txBody>
      </p:sp>
    </p:spTree>
    <p:extLst>
      <p:ext uri="{BB962C8B-B14F-4D97-AF65-F5344CB8AC3E}">
        <p14:creationId xmlns:p14="http://schemas.microsoft.com/office/powerpoint/2010/main" val="36357681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https://web.archive.org/web/20240211144137/https://www.chatgpt-prompts.net/how-to-use-top-p-setting-openai-playground/</a:t>
            </a:r>
          </a:p>
        </p:txBody>
      </p:sp>
      <p:sp>
        <p:nvSpPr>
          <p:cNvPr id="4" name="Slide Number Placeholder 3"/>
          <p:cNvSpPr>
            <a:spLocks noGrp="1"/>
          </p:cNvSpPr>
          <p:nvPr>
            <p:ph type="sldNum" sz="quarter" idx="5"/>
          </p:nvPr>
        </p:nvSpPr>
        <p:spPr/>
        <p:txBody>
          <a:bodyPr/>
          <a:lstStyle/>
          <a:p>
            <a:fld id="{5EE2CF44-2B13-41B4-A334-1CDF534EEBBF}" type="slidenum">
              <a:rPr lang="en-US" smtClean="0"/>
              <a:t>48</a:t>
            </a:fld>
            <a:endParaRPr lang="en-US"/>
          </a:p>
        </p:txBody>
      </p:sp>
    </p:spTree>
    <p:extLst>
      <p:ext uri="{BB962C8B-B14F-4D97-AF65-F5344CB8AC3E}">
        <p14:creationId xmlns:p14="http://schemas.microsoft.com/office/powerpoint/2010/main" val="2118390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instructions ###</a:t>
            </a:r>
          </a:p>
          <a:p>
            <a:r>
              <a:rPr lang="en-US" dirty="0"/>
              <a:t>You are a helpful AI burger making assistant. </a:t>
            </a:r>
          </a:p>
          <a:p>
            <a:r>
              <a:rPr lang="en-US" dirty="0"/>
              <a:t>######</a:t>
            </a:r>
          </a:p>
          <a:p>
            <a:endParaRPr lang="en-US" dirty="0"/>
          </a:p>
          <a:p>
            <a:r>
              <a:rPr lang="en-US" dirty="0"/>
              <a:t>### persona ###</a:t>
            </a:r>
          </a:p>
          <a:p>
            <a:r>
              <a:rPr lang="en-US" dirty="0"/>
              <a:t>Act like a pirate.</a:t>
            </a:r>
          </a:p>
          <a:p>
            <a:r>
              <a:rPr lang="en-US" dirty="0"/>
              <a:t>######</a:t>
            </a:r>
          </a:p>
          <a:p>
            <a:endParaRPr lang="en-US" dirty="0"/>
          </a:p>
          <a:p>
            <a:r>
              <a:rPr lang="en-US" dirty="0"/>
              <a:t>### specifications ###</a:t>
            </a:r>
          </a:p>
          <a:p>
            <a:r>
              <a:rPr lang="en-US" dirty="0"/>
              <a:t>Give me well formatted JSON output.</a:t>
            </a:r>
          </a:p>
          <a:p>
            <a:r>
              <a:rPr lang="en-US" dirty="0"/>
              <a:t>######</a:t>
            </a:r>
          </a:p>
          <a:p>
            <a:endParaRPr lang="en-US" dirty="0"/>
          </a:p>
          <a:p>
            <a:r>
              <a:rPr lang="en-US" dirty="0"/>
              <a:t>### security ###</a:t>
            </a:r>
          </a:p>
          <a:p>
            <a:r>
              <a:rPr lang="en-US" dirty="0"/>
              <a:t>Don't discuss anything except burgers and burger making. </a:t>
            </a:r>
          </a:p>
          <a:p>
            <a:r>
              <a:rPr lang="en-US" dirty="0"/>
              <a:t>######</a:t>
            </a:r>
          </a:p>
        </p:txBody>
      </p:sp>
      <p:sp>
        <p:nvSpPr>
          <p:cNvPr id="4" name="Slide Number Placeholder 3"/>
          <p:cNvSpPr>
            <a:spLocks noGrp="1"/>
          </p:cNvSpPr>
          <p:nvPr>
            <p:ph type="sldNum" sz="quarter" idx="5"/>
          </p:nvPr>
        </p:nvSpPr>
        <p:spPr/>
        <p:txBody>
          <a:bodyPr/>
          <a:lstStyle/>
          <a:p>
            <a:fld id="{5EE2CF44-2B13-41B4-A334-1CDF534EEBBF}" type="slidenum">
              <a:rPr lang="en-US" smtClean="0"/>
              <a:t>8</a:t>
            </a:fld>
            <a:endParaRPr lang="en-US"/>
          </a:p>
        </p:txBody>
      </p:sp>
    </p:spTree>
    <p:extLst>
      <p:ext uri="{BB962C8B-B14F-4D97-AF65-F5344CB8AC3E}">
        <p14:creationId xmlns:p14="http://schemas.microsoft.com/office/powerpoint/2010/main" val="26298473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https://community.openai.com/t/difference-between-frequency-and-presence-penalties/2777/2</a:t>
            </a:r>
          </a:p>
        </p:txBody>
      </p:sp>
      <p:sp>
        <p:nvSpPr>
          <p:cNvPr id="4" name="Slide Number Placeholder 3"/>
          <p:cNvSpPr>
            <a:spLocks noGrp="1"/>
          </p:cNvSpPr>
          <p:nvPr>
            <p:ph type="sldNum" sz="quarter" idx="5"/>
          </p:nvPr>
        </p:nvSpPr>
        <p:spPr/>
        <p:txBody>
          <a:bodyPr/>
          <a:lstStyle/>
          <a:p>
            <a:fld id="{5EE2CF44-2B13-41B4-A334-1CDF534EEBBF}" type="slidenum">
              <a:rPr lang="en-US" smtClean="0"/>
              <a:t>52</a:t>
            </a:fld>
            <a:endParaRPr lang="en-US"/>
          </a:p>
        </p:txBody>
      </p:sp>
    </p:spTree>
    <p:extLst>
      <p:ext uri="{BB962C8B-B14F-4D97-AF65-F5344CB8AC3E}">
        <p14:creationId xmlns:p14="http://schemas.microsoft.com/office/powerpoint/2010/main" val="33464923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https://duplicateword.com/</a:t>
            </a:r>
          </a:p>
          <a:p>
            <a:endParaRPr lang="en-US" dirty="0"/>
          </a:p>
          <a:p>
            <a:r>
              <a:rPr lang="en-US" dirty="0"/>
              <a:t>https://dev.to/bezbos/openai-completions-api-complete-guide-4ili</a:t>
            </a:r>
          </a:p>
        </p:txBody>
      </p:sp>
      <p:sp>
        <p:nvSpPr>
          <p:cNvPr id="4" name="Slide Number Placeholder 3"/>
          <p:cNvSpPr>
            <a:spLocks noGrp="1"/>
          </p:cNvSpPr>
          <p:nvPr>
            <p:ph type="sldNum" sz="quarter" idx="5"/>
          </p:nvPr>
        </p:nvSpPr>
        <p:spPr/>
        <p:txBody>
          <a:bodyPr/>
          <a:lstStyle/>
          <a:p>
            <a:fld id="{5EE2CF44-2B13-41B4-A334-1CDF534EEBBF}" type="slidenum">
              <a:rPr lang="en-US" smtClean="0"/>
              <a:t>53</a:t>
            </a:fld>
            <a:endParaRPr lang="en-US"/>
          </a:p>
        </p:txBody>
      </p:sp>
    </p:spTree>
    <p:extLst>
      <p:ext uri="{BB962C8B-B14F-4D97-AF65-F5344CB8AC3E}">
        <p14:creationId xmlns:p14="http://schemas.microsoft.com/office/powerpoint/2010/main" val="24813718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E2CF44-2B13-41B4-A334-1CDF534EEBBF}" type="slidenum">
              <a:rPr lang="en-US" smtClean="0"/>
              <a:t>54</a:t>
            </a:fld>
            <a:endParaRPr lang="en-US"/>
          </a:p>
        </p:txBody>
      </p:sp>
    </p:spTree>
    <p:extLst>
      <p:ext uri="{BB962C8B-B14F-4D97-AF65-F5344CB8AC3E}">
        <p14:creationId xmlns:p14="http://schemas.microsoft.com/office/powerpoint/2010/main" val="37946516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E2CF44-2B13-41B4-A334-1CDF534EEBBF}" type="slidenum">
              <a:rPr lang="en-US" smtClean="0"/>
              <a:t>55</a:t>
            </a:fld>
            <a:endParaRPr lang="en-US"/>
          </a:p>
        </p:txBody>
      </p:sp>
    </p:spTree>
    <p:extLst>
      <p:ext uri="{BB962C8B-B14F-4D97-AF65-F5344CB8AC3E}">
        <p14:creationId xmlns:p14="http://schemas.microsoft.com/office/powerpoint/2010/main" val="2356535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https://community.openai.com/t/does-frequency-penalty-punishes-punctuation/11003</a:t>
            </a:r>
          </a:p>
        </p:txBody>
      </p:sp>
      <p:sp>
        <p:nvSpPr>
          <p:cNvPr id="4" name="Slide Number Placeholder 3"/>
          <p:cNvSpPr>
            <a:spLocks noGrp="1"/>
          </p:cNvSpPr>
          <p:nvPr>
            <p:ph type="sldNum" sz="quarter" idx="5"/>
          </p:nvPr>
        </p:nvSpPr>
        <p:spPr/>
        <p:txBody>
          <a:bodyPr/>
          <a:lstStyle/>
          <a:p>
            <a:fld id="{5EE2CF44-2B13-41B4-A334-1CDF534EEBBF}" type="slidenum">
              <a:rPr lang="en-US" smtClean="0"/>
              <a:t>56</a:t>
            </a:fld>
            <a:endParaRPr lang="en-US"/>
          </a:p>
        </p:txBody>
      </p:sp>
    </p:spTree>
    <p:extLst>
      <p:ext uri="{BB962C8B-B14F-4D97-AF65-F5344CB8AC3E}">
        <p14:creationId xmlns:p14="http://schemas.microsoft.com/office/powerpoint/2010/main" val="25208410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https://community.openai.com/t/difference-between-frequency-and-presence-penalties/2777/2</a:t>
            </a:r>
          </a:p>
        </p:txBody>
      </p:sp>
      <p:sp>
        <p:nvSpPr>
          <p:cNvPr id="4" name="Slide Number Placeholder 3"/>
          <p:cNvSpPr>
            <a:spLocks noGrp="1"/>
          </p:cNvSpPr>
          <p:nvPr>
            <p:ph type="sldNum" sz="quarter" idx="5"/>
          </p:nvPr>
        </p:nvSpPr>
        <p:spPr/>
        <p:txBody>
          <a:bodyPr/>
          <a:lstStyle/>
          <a:p>
            <a:fld id="{5EE2CF44-2B13-41B4-A334-1CDF534EEBBF}" type="slidenum">
              <a:rPr lang="en-US" smtClean="0"/>
              <a:t>59</a:t>
            </a:fld>
            <a:endParaRPr lang="en-US"/>
          </a:p>
        </p:txBody>
      </p:sp>
    </p:spTree>
    <p:extLst>
      <p:ext uri="{BB962C8B-B14F-4D97-AF65-F5344CB8AC3E}">
        <p14:creationId xmlns:p14="http://schemas.microsoft.com/office/powerpoint/2010/main" val="3832030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instructions ###</a:t>
            </a:r>
          </a:p>
          <a:p>
            <a:r>
              <a:rPr lang="en-US" dirty="0"/>
              <a:t>You are a helpful AI burger making assistant. </a:t>
            </a:r>
          </a:p>
          <a:p>
            <a:r>
              <a:rPr lang="en-US" dirty="0"/>
              <a:t>######</a:t>
            </a:r>
          </a:p>
          <a:p>
            <a:endParaRPr lang="en-US" dirty="0"/>
          </a:p>
          <a:p>
            <a:r>
              <a:rPr lang="en-US" dirty="0"/>
              <a:t>### persona ###</a:t>
            </a:r>
          </a:p>
          <a:p>
            <a:r>
              <a:rPr lang="en-US" dirty="0"/>
              <a:t>Act like a pirate.</a:t>
            </a:r>
          </a:p>
          <a:p>
            <a:r>
              <a:rPr lang="en-US" dirty="0"/>
              <a:t>######</a:t>
            </a:r>
          </a:p>
          <a:p>
            <a:endParaRPr lang="en-US" dirty="0"/>
          </a:p>
          <a:p>
            <a:r>
              <a:rPr lang="en-US" dirty="0"/>
              <a:t>### specifications ###</a:t>
            </a:r>
          </a:p>
          <a:p>
            <a:r>
              <a:rPr lang="en-US" dirty="0"/>
              <a:t>Give me well formatted JSON output.</a:t>
            </a:r>
          </a:p>
          <a:p>
            <a:r>
              <a:rPr lang="en-US" dirty="0"/>
              <a:t>######</a:t>
            </a:r>
          </a:p>
          <a:p>
            <a:endParaRPr lang="en-US" dirty="0"/>
          </a:p>
          <a:p>
            <a:r>
              <a:rPr lang="en-US" dirty="0"/>
              <a:t>### security ###</a:t>
            </a:r>
          </a:p>
          <a:p>
            <a:r>
              <a:rPr lang="en-US" dirty="0"/>
              <a:t>Don't discuss anything except burgers and burger making. </a:t>
            </a:r>
          </a:p>
          <a:p>
            <a:r>
              <a:rPr lang="en-US" dirty="0"/>
              <a:t>######</a:t>
            </a:r>
          </a:p>
        </p:txBody>
      </p:sp>
      <p:sp>
        <p:nvSpPr>
          <p:cNvPr id="4" name="Slide Number Placeholder 3"/>
          <p:cNvSpPr>
            <a:spLocks noGrp="1"/>
          </p:cNvSpPr>
          <p:nvPr>
            <p:ph type="sldNum" sz="quarter" idx="5"/>
          </p:nvPr>
        </p:nvSpPr>
        <p:spPr/>
        <p:txBody>
          <a:bodyPr/>
          <a:lstStyle/>
          <a:p>
            <a:fld id="{5EE2CF44-2B13-41B4-A334-1CDF534EEBBF}" type="slidenum">
              <a:rPr lang="en-US" smtClean="0"/>
              <a:t>9</a:t>
            </a:fld>
            <a:endParaRPr lang="en-US"/>
          </a:p>
        </p:txBody>
      </p:sp>
    </p:spTree>
    <p:extLst>
      <p:ext uri="{BB962C8B-B14F-4D97-AF65-F5344CB8AC3E}">
        <p14:creationId xmlns:p14="http://schemas.microsoft.com/office/powerpoint/2010/main" val="293692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https://platform.openai.com/</a:t>
            </a:r>
          </a:p>
        </p:txBody>
      </p:sp>
      <p:sp>
        <p:nvSpPr>
          <p:cNvPr id="4" name="Slide Number Placeholder 3"/>
          <p:cNvSpPr>
            <a:spLocks noGrp="1"/>
          </p:cNvSpPr>
          <p:nvPr>
            <p:ph type="sldNum" sz="quarter" idx="5"/>
          </p:nvPr>
        </p:nvSpPr>
        <p:spPr/>
        <p:txBody>
          <a:bodyPr/>
          <a:lstStyle/>
          <a:p>
            <a:fld id="{5EE2CF44-2B13-41B4-A334-1CDF534EEBBF}" type="slidenum">
              <a:rPr lang="en-US" smtClean="0"/>
              <a:t>10</a:t>
            </a:fld>
            <a:endParaRPr lang="en-US"/>
          </a:p>
        </p:txBody>
      </p:sp>
    </p:spTree>
    <p:extLst>
      <p:ext uri="{BB962C8B-B14F-4D97-AF65-F5344CB8AC3E}">
        <p14:creationId xmlns:p14="http://schemas.microsoft.com/office/powerpoint/2010/main" val="1048908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https://openai.com/pricing</a:t>
            </a:r>
          </a:p>
        </p:txBody>
      </p:sp>
      <p:sp>
        <p:nvSpPr>
          <p:cNvPr id="4" name="Slide Number Placeholder 3"/>
          <p:cNvSpPr>
            <a:spLocks noGrp="1"/>
          </p:cNvSpPr>
          <p:nvPr>
            <p:ph type="sldNum" sz="quarter" idx="5"/>
          </p:nvPr>
        </p:nvSpPr>
        <p:spPr/>
        <p:txBody>
          <a:bodyPr/>
          <a:lstStyle/>
          <a:p>
            <a:fld id="{5EE2CF44-2B13-41B4-A334-1CDF534EEBBF}" type="slidenum">
              <a:rPr lang="en-US" smtClean="0"/>
              <a:t>11</a:t>
            </a:fld>
            <a:endParaRPr lang="en-US"/>
          </a:p>
        </p:txBody>
      </p:sp>
    </p:spTree>
    <p:extLst>
      <p:ext uri="{BB962C8B-B14F-4D97-AF65-F5344CB8AC3E}">
        <p14:creationId xmlns:p14="http://schemas.microsoft.com/office/powerpoint/2010/main" val="1825660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https://platform.openai.com/docs/guides/text-generation/faq</a:t>
            </a:r>
          </a:p>
        </p:txBody>
      </p:sp>
      <p:sp>
        <p:nvSpPr>
          <p:cNvPr id="4" name="Slide Number Placeholder 3"/>
          <p:cNvSpPr>
            <a:spLocks noGrp="1"/>
          </p:cNvSpPr>
          <p:nvPr>
            <p:ph type="sldNum" sz="quarter" idx="5"/>
          </p:nvPr>
        </p:nvSpPr>
        <p:spPr/>
        <p:txBody>
          <a:bodyPr/>
          <a:lstStyle/>
          <a:p>
            <a:fld id="{5EE2CF44-2B13-41B4-A334-1CDF534EEBBF}" type="slidenum">
              <a:rPr lang="en-US" smtClean="0"/>
              <a:t>14</a:t>
            </a:fld>
            <a:endParaRPr lang="en-US"/>
          </a:p>
        </p:txBody>
      </p:sp>
    </p:spTree>
    <p:extLst>
      <p:ext uri="{BB962C8B-B14F-4D97-AF65-F5344CB8AC3E}">
        <p14:creationId xmlns:p14="http://schemas.microsoft.com/office/powerpoint/2010/main" val="3116040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computer understands human language, they just understand ones and zeroes</a:t>
            </a:r>
          </a:p>
        </p:txBody>
      </p:sp>
      <p:sp>
        <p:nvSpPr>
          <p:cNvPr id="4" name="Slide Number Placeholder 3"/>
          <p:cNvSpPr>
            <a:spLocks noGrp="1"/>
          </p:cNvSpPr>
          <p:nvPr>
            <p:ph type="sldNum" sz="quarter" idx="5"/>
          </p:nvPr>
        </p:nvSpPr>
        <p:spPr/>
        <p:txBody>
          <a:bodyPr/>
          <a:lstStyle/>
          <a:p>
            <a:fld id="{87B3A593-3E8F-4379-9F73-F236B8A380CB}" type="slidenum">
              <a:rPr lang="en-US" smtClean="0"/>
              <a:t>21</a:t>
            </a:fld>
            <a:endParaRPr lang="en-US"/>
          </a:p>
        </p:txBody>
      </p:sp>
    </p:spTree>
    <p:extLst>
      <p:ext uri="{BB962C8B-B14F-4D97-AF65-F5344CB8AC3E}">
        <p14:creationId xmlns:p14="http://schemas.microsoft.com/office/powerpoint/2010/main" val="2907696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https://medium.com/@akash.kesrwani99/understanding-next-token-prediction-concept-to-code-1st-part-7054dabda347</a:t>
            </a:r>
          </a:p>
        </p:txBody>
      </p:sp>
      <p:sp>
        <p:nvSpPr>
          <p:cNvPr id="4" name="Slide Number Placeholder 3"/>
          <p:cNvSpPr>
            <a:spLocks noGrp="1"/>
          </p:cNvSpPr>
          <p:nvPr>
            <p:ph type="sldNum" sz="quarter" idx="5"/>
          </p:nvPr>
        </p:nvSpPr>
        <p:spPr/>
        <p:txBody>
          <a:bodyPr/>
          <a:lstStyle/>
          <a:p>
            <a:fld id="{87B3A593-3E8F-4379-9F73-F236B8A380CB}" type="slidenum">
              <a:rPr lang="en-US" smtClean="0"/>
              <a:t>22</a:t>
            </a:fld>
            <a:endParaRPr lang="en-US"/>
          </a:p>
        </p:txBody>
      </p:sp>
    </p:spTree>
    <p:extLst>
      <p:ext uri="{BB962C8B-B14F-4D97-AF65-F5344CB8AC3E}">
        <p14:creationId xmlns:p14="http://schemas.microsoft.com/office/powerpoint/2010/main" val="1612421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https://platform.openai.com/tokenizer</a:t>
            </a:r>
          </a:p>
        </p:txBody>
      </p:sp>
      <p:sp>
        <p:nvSpPr>
          <p:cNvPr id="4" name="Slide Number Placeholder 3"/>
          <p:cNvSpPr>
            <a:spLocks noGrp="1"/>
          </p:cNvSpPr>
          <p:nvPr>
            <p:ph type="sldNum" sz="quarter" idx="5"/>
          </p:nvPr>
        </p:nvSpPr>
        <p:spPr/>
        <p:txBody>
          <a:bodyPr/>
          <a:lstStyle/>
          <a:p>
            <a:fld id="{87B3A593-3E8F-4379-9F73-F236B8A380CB}" type="slidenum">
              <a:rPr lang="en-US" smtClean="0"/>
              <a:t>23</a:t>
            </a:fld>
            <a:endParaRPr lang="en-US"/>
          </a:p>
        </p:txBody>
      </p:sp>
    </p:spTree>
    <p:extLst>
      <p:ext uri="{BB962C8B-B14F-4D97-AF65-F5344CB8AC3E}">
        <p14:creationId xmlns:p14="http://schemas.microsoft.com/office/powerpoint/2010/main" val="35970986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white">
          <a:xfrm>
            <a:off x="1066800" y="3165763"/>
            <a:ext cx="10058400" cy="1711037"/>
          </a:xfrm>
        </p:spPr>
        <p:txBody>
          <a:bodyPr anchor="b">
            <a:normAutofit/>
          </a:bodyPr>
          <a:lstStyle>
            <a:lvl1pPr algn="l">
              <a:lnSpc>
                <a:spcPct val="80000"/>
              </a:lnSpc>
              <a:defRPr sz="54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bwMode="white">
          <a:xfrm>
            <a:off x="1066800" y="4953000"/>
            <a:ext cx="100584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2/10/2024</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199"/>
            <a:ext cx="1943100" cy="56388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457199"/>
            <a:ext cx="7048500" cy="56388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2/10/2024</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2/10/2024</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anchor="b">
            <a:normAutofit/>
          </a:bodyPr>
          <a:lstStyle>
            <a:lvl1pPr>
              <a:defRPr sz="54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1524000" y="4589463"/>
            <a:ext cx="9144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2/10/2024</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5270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70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76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76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37CC0096-1860-4642-9CD2-0079EA5E7CD1}" type="datetimeFigureOut">
              <a:rPr lang="en-US" smtClean="0"/>
              <a:t>2/10/2024</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2/10/2024</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37CC0096-1860-4642-9CD2-0079EA5E7CD1}" type="datetimeFigureOut">
              <a:rPr lang="en-US" smtClean="0"/>
              <a:t>2/10/2024</a:t>
            </a:fld>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2/10/2024</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97952" y="1600200"/>
            <a:ext cx="3127248" cy="1828800"/>
          </a:xfrm>
        </p:spPr>
        <p:txBody>
          <a:bodyPr anchor="b">
            <a:normAutofit/>
          </a:bodyPr>
          <a:lstStyle>
            <a:lvl1pPr>
              <a:defRPr sz="3400"/>
            </a:lvl1pPr>
          </a:lstStyle>
          <a:p>
            <a:r>
              <a:rPr lang="en-US"/>
              <a:t>Click to edit Master title style</a:t>
            </a:r>
          </a:p>
        </p:txBody>
      </p:sp>
      <p:sp>
        <p:nvSpPr>
          <p:cNvPr id="3" name="Picture Placeholder 2"/>
          <p:cNvSpPr>
            <a:spLocks noGrp="1"/>
          </p:cNvSpPr>
          <p:nvPr>
            <p:ph type="pic" idx="1"/>
          </p:nvPr>
        </p:nvSpPr>
        <p:spPr>
          <a:xfrm>
            <a:off x="781251" y="777240"/>
            <a:ext cx="64008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97952" y="3429000"/>
            <a:ext cx="3127248"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Rectangle 7" descr="An empty placeholder to add an image. Click on the placeholder and select the image that you wish to add."/>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2/10/2024</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97724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1100">
                <a:solidFill>
                  <a:schemeClr val="tx1">
                    <a:lumMod val="85000"/>
                  </a:schemeClr>
                </a:solidFill>
              </a:defRPr>
            </a:lvl1pPr>
          </a:lstStyle>
          <a:p>
            <a:endParaRPr lang="en-US" dirty="0"/>
          </a:p>
        </p:txBody>
      </p:sp>
      <p:sp>
        <p:nvSpPr>
          <p:cNvPr id="4" name="Date Placehold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37CC0096-1860-4642-9CD2-0079EA5E7CD1}" type="datetimeFigureOut">
              <a:rPr lang="en-US" smtClean="0"/>
              <a:pPr/>
              <a:t>2/10/2024</a:t>
            </a:fld>
            <a:endParaRPr lang="en-US"/>
          </a:p>
        </p:txBody>
      </p:sp>
      <p:sp>
        <p:nvSpPr>
          <p:cNvPr id="6" name="Slide Number Placehold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3165763"/>
            <a:ext cx="10058400" cy="2473037"/>
          </a:xfrm>
        </p:spPr>
        <p:txBody>
          <a:bodyPr>
            <a:normAutofit fontScale="90000"/>
          </a:bodyPr>
          <a:lstStyle/>
          <a:p>
            <a:r>
              <a:rPr lang="en-US" dirty="0"/>
              <a:t>The OpenAI API:</a:t>
            </a:r>
            <a:br>
              <a:rPr lang="en-US" dirty="0"/>
            </a:br>
            <a:r>
              <a:rPr lang="en-US" dirty="0"/>
              <a:t>Chat Playground Deep Dive - </a:t>
            </a:r>
            <a:br>
              <a:rPr lang="en-US" dirty="0"/>
            </a:br>
            <a:r>
              <a:rPr lang="en-US" dirty="0"/>
              <a:t>Overview, System Prompt,</a:t>
            </a:r>
            <a:br>
              <a:rPr lang="en-US" dirty="0"/>
            </a:br>
            <a:r>
              <a:rPr lang="en-US" dirty="0"/>
              <a:t>Models, and Temperature</a:t>
            </a:r>
            <a:endParaRPr dirty="0"/>
          </a:p>
        </p:txBody>
      </p:sp>
      <p:pic>
        <p:nvPicPr>
          <p:cNvPr id="5" name="Picture 4">
            <a:extLst>
              <a:ext uri="{FF2B5EF4-FFF2-40B4-BE49-F238E27FC236}">
                <a16:creationId xmlns:a16="http://schemas.microsoft.com/office/drawing/2014/main" id="{46B1794F-67A6-D6E5-DBB7-4585D61906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87000" y="3429000"/>
            <a:ext cx="1711037" cy="1711037"/>
          </a:xfrm>
          <a:prstGeom prst="rect">
            <a:avLst/>
          </a:prstGeom>
        </p:spPr>
      </p:pic>
    </p:spTree>
    <p:extLst>
      <p:ext uri="{BB962C8B-B14F-4D97-AF65-F5344CB8AC3E}">
        <p14:creationId xmlns:p14="http://schemas.microsoft.com/office/powerpoint/2010/main" val="242453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F2C7FBF-5103-A84D-E6BD-7F96D8BFE930}"/>
              </a:ext>
            </a:extLst>
          </p:cNvPr>
          <p:cNvSpPr>
            <a:spLocks noGrp="1"/>
          </p:cNvSpPr>
          <p:nvPr>
            <p:ph type="title"/>
          </p:nvPr>
        </p:nvSpPr>
        <p:spPr>
          <a:xfrm>
            <a:off x="1524000" y="2590800"/>
            <a:ext cx="9144000" cy="2743200"/>
          </a:xfrm>
        </p:spPr>
        <p:txBody>
          <a:bodyPr/>
          <a:lstStyle/>
          <a:p>
            <a:r>
              <a:rPr lang="en-US" dirty="0"/>
              <a:t>Model</a:t>
            </a:r>
          </a:p>
        </p:txBody>
      </p:sp>
      <p:sp>
        <p:nvSpPr>
          <p:cNvPr id="14" name="Text Placeholder 13">
            <a:extLst>
              <a:ext uri="{FF2B5EF4-FFF2-40B4-BE49-F238E27FC236}">
                <a16:creationId xmlns:a16="http://schemas.microsoft.com/office/drawing/2014/main" id="{CDC70432-2A9A-1859-EACC-7CA29CA72536}"/>
              </a:ext>
            </a:extLst>
          </p:cNvPr>
          <p:cNvSpPr>
            <a:spLocks noGrp="1"/>
          </p:cNvSpPr>
          <p:nvPr>
            <p:ph type="body" idx="1"/>
          </p:nvPr>
        </p:nvSpPr>
        <p:spPr>
          <a:xfrm>
            <a:off x="1524000" y="5351463"/>
            <a:ext cx="9144000" cy="1506537"/>
          </a:xfrm>
        </p:spPr>
        <p:txBody>
          <a:bodyPr/>
          <a:lstStyle/>
          <a:p>
            <a:r>
              <a:rPr lang="en-US" dirty="0"/>
              <a:t>Which One is the Right One?</a:t>
            </a:r>
          </a:p>
        </p:txBody>
      </p:sp>
      <p:pic>
        <p:nvPicPr>
          <p:cNvPr id="3" name="Picture 2">
            <a:extLst>
              <a:ext uri="{FF2B5EF4-FFF2-40B4-BE49-F238E27FC236}">
                <a16:creationId xmlns:a16="http://schemas.microsoft.com/office/drawing/2014/main" id="{FC608C06-C71C-BEA7-8B7B-A5DA31502F4B}"/>
              </a:ext>
            </a:extLst>
          </p:cNvPr>
          <p:cNvPicPr>
            <a:picLocks noChangeAspect="1"/>
          </p:cNvPicPr>
          <p:nvPr/>
        </p:nvPicPr>
        <p:blipFill>
          <a:blip r:embed="rId3"/>
          <a:stretch>
            <a:fillRect/>
          </a:stretch>
        </p:blipFill>
        <p:spPr>
          <a:xfrm>
            <a:off x="4572000" y="457200"/>
            <a:ext cx="3048000" cy="3628572"/>
          </a:xfrm>
          <a:prstGeom prst="rect">
            <a:avLst/>
          </a:prstGeom>
        </p:spPr>
      </p:pic>
    </p:spTree>
    <p:extLst>
      <p:ext uri="{BB962C8B-B14F-4D97-AF65-F5344CB8AC3E}">
        <p14:creationId xmlns:p14="http://schemas.microsoft.com/office/powerpoint/2010/main" val="2633486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76A48-8E7E-CA49-AE8C-C1F26114FF3D}"/>
              </a:ext>
            </a:extLst>
          </p:cNvPr>
          <p:cNvSpPr>
            <a:spLocks noGrp="1"/>
          </p:cNvSpPr>
          <p:nvPr>
            <p:ph type="title"/>
          </p:nvPr>
        </p:nvSpPr>
        <p:spPr>
          <a:xfrm>
            <a:off x="1524000" y="110685"/>
            <a:ext cx="9144000" cy="1143000"/>
          </a:xfrm>
        </p:spPr>
        <p:txBody>
          <a:bodyPr/>
          <a:lstStyle/>
          <a:p>
            <a:r>
              <a:rPr lang="en-US" dirty="0"/>
              <a:t>Model Choice = Cost Choice</a:t>
            </a:r>
          </a:p>
        </p:txBody>
      </p:sp>
      <p:pic>
        <p:nvPicPr>
          <p:cNvPr id="8" name="Picture 7">
            <a:extLst>
              <a:ext uri="{FF2B5EF4-FFF2-40B4-BE49-F238E27FC236}">
                <a16:creationId xmlns:a16="http://schemas.microsoft.com/office/drawing/2014/main" id="{CAC4D742-F1DE-B1F6-E979-90F497CB2A6E}"/>
              </a:ext>
            </a:extLst>
          </p:cNvPr>
          <p:cNvPicPr>
            <a:picLocks noChangeAspect="1"/>
          </p:cNvPicPr>
          <p:nvPr/>
        </p:nvPicPr>
        <p:blipFill>
          <a:blip r:embed="rId3"/>
          <a:stretch>
            <a:fillRect/>
          </a:stretch>
        </p:blipFill>
        <p:spPr>
          <a:xfrm>
            <a:off x="5940496" y="3483905"/>
            <a:ext cx="6251504" cy="3297895"/>
          </a:xfrm>
          <a:prstGeom prst="rect">
            <a:avLst/>
          </a:prstGeom>
        </p:spPr>
      </p:pic>
      <p:pic>
        <p:nvPicPr>
          <p:cNvPr id="10" name="Picture 9">
            <a:extLst>
              <a:ext uri="{FF2B5EF4-FFF2-40B4-BE49-F238E27FC236}">
                <a16:creationId xmlns:a16="http://schemas.microsoft.com/office/drawing/2014/main" id="{8A8FB6E7-30C7-3C4C-CB89-4CF67A468D02}"/>
              </a:ext>
            </a:extLst>
          </p:cNvPr>
          <p:cNvPicPr>
            <a:picLocks noChangeAspect="1"/>
          </p:cNvPicPr>
          <p:nvPr/>
        </p:nvPicPr>
        <p:blipFill>
          <a:blip r:embed="rId4"/>
          <a:stretch>
            <a:fillRect/>
          </a:stretch>
        </p:blipFill>
        <p:spPr>
          <a:xfrm>
            <a:off x="0" y="1517405"/>
            <a:ext cx="5974888" cy="2521195"/>
          </a:xfrm>
          <a:prstGeom prst="rect">
            <a:avLst/>
          </a:prstGeom>
        </p:spPr>
      </p:pic>
    </p:spTree>
    <p:extLst>
      <p:ext uri="{BB962C8B-B14F-4D97-AF65-F5344CB8AC3E}">
        <p14:creationId xmlns:p14="http://schemas.microsoft.com/office/powerpoint/2010/main" val="5263469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EA43-C505-C12A-4251-DFCFC5A10F27}"/>
              </a:ext>
            </a:extLst>
          </p:cNvPr>
          <p:cNvSpPr>
            <a:spLocks noGrp="1"/>
          </p:cNvSpPr>
          <p:nvPr>
            <p:ph type="title"/>
          </p:nvPr>
        </p:nvSpPr>
        <p:spPr/>
        <p:txBody>
          <a:bodyPr/>
          <a:lstStyle/>
          <a:p>
            <a:r>
              <a:rPr lang="en-US" dirty="0"/>
              <a:t>Do You Need the Best Model?</a:t>
            </a:r>
          </a:p>
        </p:txBody>
      </p:sp>
      <p:pic>
        <p:nvPicPr>
          <p:cNvPr id="4" name="Picture 3">
            <a:extLst>
              <a:ext uri="{FF2B5EF4-FFF2-40B4-BE49-F238E27FC236}">
                <a16:creationId xmlns:a16="http://schemas.microsoft.com/office/drawing/2014/main" id="{1A5D84DE-F2C2-9004-EACC-FBA5CEE5001E}"/>
              </a:ext>
            </a:extLst>
          </p:cNvPr>
          <p:cNvPicPr>
            <a:picLocks noChangeAspect="1"/>
          </p:cNvPicPr>
          <p:nvPr/>
        </p:nvPicPr>
        <p:blipFill>
          <a:blip r:embed="rId2"/>
          <a:stretch>
            <a:fillRect/>
          </a:stretch>
        </p:blipFill>
        <p:spPr>
          <a:xfrm>
            <a:off x="4610100" y="1752600"/>
            <a:ext cx="3314700" cy="4879239"/>
          </a:xfrm>
          <a:prstGeom prst="rect">
            <a:avLst/>
          </a:prstGeom>
        </p:spPr>
      </p:pic>
    </p:spTree>
    <p:extLst>
      <p:ext uri="{BB962C8B-B14F-4D97-AF65-F5344CB8AC3E}">
        <p14:creationId xmlns:p14="http://schemas.microsoft.com/office/powerpoint/2010/main" val="818944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D4005C-BDFE-84F8-C4DF-2A7D3D475BE6}"/>
              </a:ext>
            </a:extLst>
          </p:cNvPr>
          <p:cNvSpPr>
            <a:spLocks noGrp="1"/>
          </p:cNvSpPr>
          <p:nvPr>
            <p:ph type="title"/>
          </p:nvPr>
        </p:nvSpPr>
        <p:spPr/>
        <p:txBody>
          <a:bodyPr/>
          <a:lstStyle/>
          <a:p>
            <a:r>
              <a:rPr lang="en-US" dirty="0"/>
              <a:t>Temperature</a:t>
            </a:r>
          </a:p>
        </p:txBody>
      </p:sp>
      <p:sp>
        <p:nvSpPr>
          <p:cNvPr id="4" name="Text Placeholder 3">
            <a:extLst>
              <a:ext uri="{FF2B5EF4-FFF2-40B4-BE49-F238E27FC236}">
                <a16:creationId xmlns:a16="http://schemas.microsoft.com/office/drawing/2014/main" id="{63394529-3B58-BEEB-B871-EEAF20B44B32}"/>
              </a:ext>
            </a:extLst>
          </p:cNvPr>
          <p:cNvSpPr>
            <a:spLocks noGrp="1"/>
          </p:cNvSpPr>
          <p:nvPr>
            <p:ph type="body" idx="1"/>
          </p:nvPr>
        </p:nvSpPr>
        <p:spPr/>
        <p:txBody>
          <a:bodyPr/>
          <a:lstStyle/>
          <a:p>
            <a:r>
              <a:rPr lang="en-US" dirty="0"/>
              <a:t>Creativity vs Dependable Output</a:t>
            </a:r>
          </a:p>
        </p:txBody>
      </p:sp>
      <p:pic>
        <p:nvPicPr>
          <p:cNvPr id="5" name="Picture 4">
            <a:extLst>
              <a:ext uri="{FF2B5EF4-FFF2-40B4-BE49-F238E27FC236}">
                <a16:creationId xmlns:a16="http://schemas.microsoft.com/office/drawing/2014/main" id="{732A156C-31BB-C3CA-C5DB-852CD5DA5EEB}"/>
              </a:ext>
            </a:extLst>
          </p:cNvPr>
          <p:cNvPicPr>
            <a:picLocks noChangeAspect="1"/>
          </p:cNvPicPr>
          <p:nvPr/>
        </p:nvPicPr>
        <p:blipFill>
          <a:blip r:embed="rId2"/>
          <a:stretch>
            <a:fillRect/>
          </a:stretch>
        </p:blipFill>
        <p:spPr>
          <a:xfrm>
            <a:off x="3591326" y="1447800"/>
            <a:ext cx="5009347" cy="1502803"/>
          </a:xfrm>
          <a:prstGeom prst="rect">
            <a:avLst/>
          </a:prstGeom>
        </p:spPr>
      </p:pic>
    </p:spTree>
    <p:extLst>
      <p:ext uri="{BB962C8B-B14F-4D97-AF65-F5344CB8AC3E}">
        <p14:creationId xmlns:p14="http://schemas.microsoft.com/office/powerpoint/2010/main" val="3101913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DE03F7-19A6-2723-C85B-C436D5FD2EAA}"/>
              </a:ext>
            </a:extLst>
          </p:cNvPr>
          <p:cNvSpPr>
            <a:spLocks noGrp="1"/>
          </p:cNvSpPr>
          <p:nvPr>
            <p:ph type="title"/>
          </p:nvPr>
        </p:nvSpPr>
        <p:spPr/>
        <p:txBody>
          <a:bodyPr/>
          <a:lstStyle/>
          <a:p>
            <a:r>
              <a:rPr lang="en-US" dirty="0"/>
              <a:t>The Most Important Parameter? Probably.</a:t>
            </a:r>
          </a:p>
        </p:txBody>
      </p:sp>
      <p:pic>
        <p:nvPicPr>
          <p:cNvPr id="6" name="Picture 5">
            <a:extLst>
              <a:ext uri="{FF2B5EF4-FFF2-40B4-BE49-F238E27FC236}">
                <a16:creationId xmlns:a16="http://schemas.microsoft.com/office/drawing/2014/main" id="{DC90F9B2-90F0-6B85-68EC-861E92604929}"/>
              </a:ext>
            </a:extLst>
          </p:cNvPr>
          <p:cNvPicPr>
            <a:picLocks noChangeAspect="1"/>
          </p:cNvPicPr>
          <p:nvPr/>
        </p:nvPicPr>
        <p:blipFill>
          <a:blip r:embed="rId3"/>
          <a:stretch>
            <a:fillRect/>
          </a:stretch>
        </p:blipFill>
        <p:spPr>
          <a:xfrm>
            <a:off x="756280" y="2217835"/>
            <a:ext cx="10679439" cy="1752524"/>
          </a:xfrm>
          <a:prstGeom prst="rect">
            <a:avLst/>
          </a:prstGeom>
        </p:spPr>
      </p:pic>
    </p:spTree>
    <p:extLst>
      <p:ext uri="{BB962C8B-B14F-4D97-AF65-F5344CB8AC3E}">
        <p14:creationId xmlns:p14="http://schemas.microsoft.com/office/powerpoint/2010/main" val="2021561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5C3B3-796F-5CB1-24EC-AB20EBD8BA65}"/>
              </a:ext>
            </a:extLst>
          </p:cNvPr>
          <p:cNvSpPr>
            <a:spLocks noGrp="1"/>
          </p:cNvSpPr>
          <p:nvPr>
            <p:ph type="title"/>
          </p:nvPr>
        </p:nvSpPr>
        <p:spPr>
          <a:xfrm>
            <a:off x="56145" y="76200"/>
            <a:ext cx="9144000" cy="1143000"/>
          </a:xfrm>
        </p:spPr>
        <p:txBody>
          <a:bodyPr/>
          <a:lstStyle/>
          <a:p>
            <a:r>
              <a:rPr lang="en-US" dirty="0"/>
              <a:t>So, What is it Really?</a:t>
            </a:r>
          </a:p>
        </p:txBody>
      </p:sp>
      <p:pic>
        <p:nvPicPr>
          <p:cNvPr id="4" name="Picture 3">
            <a:extLst>
              <a:ext uri="{FF2B5EF4-FFF2-40B4-BE49-F238E27FC236}">
                <a16:creationId xmlns:a16="http://schemas.microsoft.com/office/drawing/2014/main" id="{E6C743CC-4722-E236-3CFC-F7327E629FA9}"/>
              </a:ext>
            </a:extLst>
          </p:cNvPr>
          <p:cNvPicPr>
            <a:picLocks noChangeAspect="1"/>
          </p:cNvPicPr>
          <p:nvPr/>
        </p:nvPicPr>
        <p:blipFill>
          <a:blip r:embed="rId2"/>
          <a:stretch>
            <a:fillRect/>
          </a:stretch>
        </p:blipFill>
        <p:spPr>
          <a:xfrm>
            <a:off x="6005385" y="237796"/>
            <a:ext cx="6130470" cy="6382407"/>
          </a:xfrm>
          <a:prstGeom prst="rect">
            <a:avLst/>
          </a:prstGeom>
        </p:spPr>
      </p:pic>
      <p:pic>
        <p:nvPicPr>
          <p:cNvPr id="6" name="Picture 5">
            <a:extLst>
              <a:ext uri="{FF2B5EF4-FFF2-40B4-BE49-F238E27FC236}">
                <a16:creationId xmlns:a16="http://schemas.microsoft.com/office/drawing/2014/main" id="{09243F54-E468-0FC1-855F-7A4DCC4338B0}"/>
              </a:ext>
            </a:extLst>
          </p:cNvPr>
          <p:cNvPicPr>
            <a:picLocks noChangeAspect="1"/>
          </p:cNvPicPr>
          <p:nvPr/>
        </p:nvPicPr>
        <p:blipFill>
          <a:blip r:embed="rId3"/>
          <a:stretch>
            <a:fillRect/>
          </a:stretch>
        </p:blipFill>
        <p:spPr>
          <a:xfrm>
            <a:off x="34833" y="1676399"/>
            <a:ext cx="5908767" cy="3505200"/>
          </a:xfrm>
          <a:prstGeom prst="rect">
            <a:avLst/>
          </a:prstGeom>
        </p:spPr>
      </p:pic>
    </p:spTree>
    <p:extLst>
      <p:ext uri="{BB962C8B-B14F-4D97-AF65-F5344CB8AC3E}">
        <p14:creationId xmlns:p14="http://schemas.microsoft.com/office/powerpoint/2010/main" val="16705627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E223E-B2D0-6506-4983-460724DE10B1}"/>
              </a:ext>
            </a:extLst>
          </p:cNvPr>
          <p:cNvSpPr>
            <a:spLocks noGrp="1"/>
          </p:cNvSpPr>
          <p:nvPr>
            <p:ph type="title"/>
          </p:nvPr>
        </p:nvSpPr>
        <p:spPr>
          <a:xfrm>
            <a:off x="1524000" y="76200"/>
            <a:ext cx="9144000" cy="1143000"/>
          </a:xfrm>
        </p:spPr>
        <p:txBody>
          <a:bodyPr/>
          <a:lstStyle/>
          <a:p>
            <a:r>
              <a:rPr lang="en-US" dirty="0"/>
              <a:t>Do What Now?</a:t>
            </a:r>
          </a:p>
        </p:txBody>
      </p:sp>
      <p:pic>
        <p:nvPicPr>
          <p:cNvPr id="4" name="Picture 3">
            <a:extLst>
              <a:ext uri="{FF2B5EF4-FFF2-40B4-BE49-F238E27FC236}">
                <a16:creationId xmlns:a16="http://schemas.microsoft.com/office/drawing/2014/main" id="{C0843FA7-E490-059E-F1D4-305589615E88}"/>
              </a:ext>
            </a:extLst>
          </p:cNvPr>
          <p:cNvPicPr>
            <a:picLocks noChangeAspect="1"/>
          </p:cNvPicPr>
          <p:nvPr/>
        </p:nvPicPr>
        <p:blipFill>
          <a:blip r:embed="rId2"/>
          <a:stretch>
            <a:fillRect/>
          </a:stretch>
        </p:blipFill>
        <p:spPr>
          <a:xfrm>
            <a:off x="76200" y="1676400"/>
            <a:ext cx="5978025" cy="4191000"/>
          </a:xfrm>
          <a:prstGeom prst="rect">
            <a:avLst/>
          </a:prstGeom>
        </p:spPr>
      </p:pic>
      <p:pic>
        <p:nvPicPr>
          <p:cNvPr id="6" name="Picture 5">
            <a:extLst>
              <a:ext uri="{FF2B5EF4-FFF2-40B4-BE49-F238E27FC236}">
                <a16:creationId xmlns:a16="http://schemas.microsoft.com/office/drawing/2014/main" id="{37F674D5-D46A-2806-7D9D-B25B5836AF74}"/>
              </a:ext>
            </a:extLst>
          </p:cNvPr>
          <p:cNvPicPr>
            <a:picLocks noChangeAspect="1"/>
          </p:cNvPicPr>
          <p:nvPr/>
        </p:nvPicPr>
        <p:blipFill>
          <a:blip r:embed="rId3"/>
          <a:stretch>
            <a:fillRect/>
          </a:stretch>
        </p:blipFill>
        <p:spPr>
          <a:xfrm>
            <a:off x="6129705" y="1676400"/>
            <a:ext cx="5986095" cy="3276600"/>
          </a:xfrm>
          <a:prstGeom prst="rect">
            <a:avLst/>
          </a:prstGeom>
        </p:spPr>
      </p:pic>
    </p:spTree>
    <p:extLst>
      <p:ext uri="{BB962C8B-B14F-4D97-AF65-F5344CB8AC3E}">
        <p14:creationId xmlns:p14="http://schemas.microsoft.com/office/powerpoint/2010/main" val="7574951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63041-6CFF-8ABF-F671-79CE54AC0BB8}"/>
              </a:ext>
            </a:extLst>
          </p:cNvPr>
          <p:cNvSpPr>
            <a:spLocks noGrp="1"/>
          </p:cNvSpPr>
          <p:nvPr>
            <p:ph type="title"/>
          </p:nvPr>
        </p:nvSpPr>
        <p:spPr>
          <a:xfrm>
            <a:off x="1524000" y="228600"/>
            <a:ext cx="9144000" cy="1143000"/>
          </a:xfrm>
        </p:spPr>
        <p:txBody>
          <a:bodyPr/>
          <a:lstStyle/>
          <a:p>
            <a:r>
              <a:rPr lang="en-US" dirty="0"/>
              <a:t>Temperature: SoftMax Probability</a:t>
            </a:r>
          </a:p>
        </p:txBody>
      </p:sp>
      <p:pic>
        <p:nvPicPr>
          <p:cNvPr id="4" name="Picture 3">
            <a:extLst>
              <a:ext uri="{FF2B5EF4-FFF2-40B4-BE49-F238E27FC236}">
                <a16:creationId xmlns:a16="http://schemas.microsoft.com/office/drawing/2014/main" id="{8D52F696-8482-C88D-417F-E8179355F6BA}"/>
              </a:ext>
            </a:extLst>
          </p:cNvPr>
          <p:cNvPicPr>
            <a:picLocks noChangeAspect="1"/>
          </p:cNvPicPr>
          <p:nvPr/>
        </p:nvPicPr>
        <p:blipFill>
          <a:blip r:embed="rId2"/>
          <a:stretch>
            <a:fillRect/>
          </a:stretch>
        </p:blipFill>
        <p:spPr>
          <a:xfrm>
            <a:off x="3376738" y="1676400"/>
            <a:ext cx="5438524" cy="4897249"/>
          </a:xfrm>
          <a:prstGeom prst="rect">
            <a:avLst/>
          </a:prstGeom>
        </p:spPr>
      </p:pic>
    </p:spTree>
    <p:extLst>
      <p:ext uri="{BB962C8B-B14F-4D97-AF65-F5344CB8AC3E}">
        <p14:creationId xmlns:p14="http://schemas.microsoft.com/office/powerpoint/2010/main" val="38341267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52AC5-0A89-27AA-E360-E0626239A80B}"/>
              </a:ext>
            </a:extLst>
          </p:cNvPr>
          <p:cNvSpPr>
            <a:spLocks noGrp="1"/>
          </p:cNvSpPr>
          <p:nvPr>
            <p:ph type="title"/>
          </p:nvPr>
        </p:nvSpPr>
        <p:spPr>
          <a:xfrm>
            <a:off x="1524000" y="304800"/>
            <a:ext cx="9144000" cy="609600"/>
          </a:xfrm>
        </p:spPr>
        <p:txBody>
          <a:bodyPr/>
          <a:lstStyle/>
          <a:p>
            <a:r>
              <a:rPr lang="en-US" dirty="0"/>
              <a:t>Temperature Examples</a:t>
            </a:r>
          </a:p>
        </p:txBody>
      </p:sp>
      <p:grpSp>
        <p:nvGrpSpPr>
          <p:cNvPr id="11" name="Group 10">
            <a:extLst>
              <a:ext uri="{FF2B5EF4-FFF2-40B4-BE49-F238E27FC236}">
                <a16:creationId xmlns:a16="http://schemas.microsoft.com/office/drawing/2014/main" id="{7CD0732F-12A5-A6A5-6CC8-DFB6D00D9683}"/>
              </a:ext>
            </a:extLst>
          </p:cNvPr>
          <p:cNvGrpSpPr/>
          <p:nvPr/>
        </p:nvGrpSpPr>
        <p:grpSpPr>
          <a:xfrm>
            <a:off x="2381715" y="1035176"/>
            <a:ext cx="7428571" cy="5518024"/>
            <a:chOff x="76200" y="685800"/>
            <a:chExt cx="7428571" cy="5518024"/>
          </a:xfrm>
        </p:grpSpPr>
        <p:pic>
          <p:nvPicPr>
            <p:cNvPr id="4" name="Picture 3">
              <a:extLst>
                <a:ext uri="{FF2B5EF4-FFF2-40B4-BE49-F238E27FC236}">
                  <a16:creationId xmlns:a16="http://schemas.microsoft.com/office/drawing/2014/main" id="{7C9CF42C-CABA-ACF1-A40E-AB57AA6AC8AA}"/>
                </a:ext>
              </a:extLst>
            </p:cNvPr>
            <p:cNvPicPr>
              <a:picLocks noChangeAspect="1"/>
            </p:cNvPicPr>
            <p:nvPr/>
          </p:nvPicPr>
          <p:blipFill>
            <a:blip r:embed="rId2"/>
            <a:stretch>
              <a:fillRect/>
            </a:stretch>
          </p:blipFill>
          <p:spPr>
            <a:xfrm>
              <a:off x="76200" y="685800"/>
              <a:ext cx="7428571" cy="1657143"/>
            </a:xfrm>
            <a:prstGeom prst="rect">
              <a:avLst/>
            </a:prstGeom>
          </p:spPr>
        </p:pic>
        <p:pic>
          <p:nvPicPr>
            <p:cNvPr id="6" name="Picture 5">
              <a:extLst>
                <a:ext uri="{FF2B5EF4-FFF2-40B4-BE49-F238E27FC236}">
                  <a16:creationId xmlns:a16="http://schemas.microsoft.com/office/drawing/2014/main" id="{04D15065-EA4C-5BA8-2BB6-B47FCF25291A}"/>
                </a:ext>
              </a:extLst>
            </p:cNvPr>
            <p:cNvPicPr>
              <a:picLocks noChangeAspect="1"/>
            </p:cNvPicPr>
            <p:nvPr/>
          </p:nvPicPr>
          <p:blipFill>
            <a:blip r:embed="rId3"/>
            <a:stretch>
              <a:fillRect/>
            </a:stretch>
          </p:blipFill>
          <p:spPr>
            <a:xfrm>
              <a:off x="76200" y="2514600"/>
              <a:ext cx="7410178" cy="1391859"/>
            </a:xfrm>
            <a:prstGeom prst="rect">
              <a:avLst/>
            </a:prstGeom>
          </p:spPr>
        </p:pic>
        <p:pic>
          <p:nvPicPr>
            <p:cNvPr id="10" name="Picture 9">
              <a:extLst>
                <a:ext uri="{FF2B5EF4-FFF2-40B4-BE49-F238E27FC236}">
                  <a16:creationId xmlns:a16="http://schemas.microsoft.com/office/drawing/2014/main" id="{0F8CDAD6-5B78-9D52-D5A7-626E26439538}"/>
                </a:ext>
              </a:extLst>
            </p:cNvPr>
            <p:cNvPicPr>
              <a:picLocks noChangeAspect="1"/>
            </p:cNvPicPr>
            <p:nvPr/>
          </p:nvPicPr>
          <p:blipFill>
            <a:blip r:embed="rId4"/>
            <a:stretch>
              <a:fillRect/>
            </a:stretch>
          </p:blipFill>
          <p:spPr>
            <a:xfrm>
              <a:off x="76200" y="4078116"/>
              <a:ext cx="7410178" cy="2125708"/>
            </a:xfrm>
            <a:prstGeom prst="rect">
              <a:avLst/>
            </a:prstGeom>
          </p:spPr>
        </p:pic>
      </p:grpSp>
    </p:spTree>
    <p:extLst>
      <p:ext uri="{BB962C8B-B14F-4D97-AF65-F5344CB8AC3E}">
        <p14:creationId xmlns:p14="http://schemas.microsoft.com/office/powerpoint/2010/main" val="870688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57F46-3D51-37AE-9FB2-8B0753DE31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215E7D-EF81-1CD1-91B7-540E9EF2EBD1}"/>
              </a:ext>
            </a:extLst>
          </p:cNvPr>
          <p:cNvSpPr>
            <a:spLocks noGrp="1"/>
          </p:cNvSpPr>
          <p:nvPr>
            <p:ph type="ctrTitle"/>
          </p:nvPr>
        </p:nvSpPr>
        <p:spPr>
          <a:xfrm>
            <a:off x="0" y="3165763"/>
            <a:ext cx="10058400" cy="2473037"/>
          </a:xfrm>
        </p:spPr>
        <p:txBody>
          <a:bodyPr>
            <a:normAutofit fontScale="90000"/>
          </a:bodyPr>
          <a:lstStyle/>
          <a:p>
            <a:r>
              <a:rPr lang="en-US" dirty="0"/>
              <a:t>The OpenAI API:</a:t>
            </a:r>
            <a:br>
              <a:rPr lang="en-US" dirty="0"/>
            </a:br>
            <a:r>
              <a:rPr lang="en-US" dirty="0"/>
              <a:t>Chat Playground Deep Dive - </a:t>
            </a:r>
            <a:br>
              <a:rPr lang="en-US" dirty="0"/>
            </a:br>
            <a:r>
              <a:rPr lang="en-US" dirty="0"/>
              <a:t>Maximum Length</a:t>
            </a:r>
            <a:endParaRPr dirty="0"/>
          </a:p>
        </p:txBody>
      </p:sp>
      <p:pic>
        <p:nvPicPr>
          <p:cNvPr id="5" name="Picture 4">
            <a:extLst>
              <a:ext uri="{FF2B5EF4-FFF2-40B4-BE49-F238E27FC236}">
                <a16:creationId xmlns:a16="http://schemas.microsoft.com/office/drawing/2014/main" id="{C0D3CFFF-80E9-801A-B280-C48B819009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87000" y="3429000"/>
            <a:ext cx="1711037" cy="1711037"/>
          </a:xfrm>
          <a:prstGeom prst="rect">
            <a:avLst/>
          </a:prstGeom>
        </p:spPr>
      </p:pic>
    </p:spTree>
    <p:extLst>
      <p:ext uri="{BB962C8B-B14F-4D97-AF65-F5344CB8AC3E}">
        <p14:creationId xmlns:p14="http://schemas.microsoft.com/office/powerpoint/2010/main" val="135159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F8F0AD-C754-1E6E-93E2-8E109ECADD3A}"/>
              </a:ext>
            </a:extLst>
          </p:cNvPr>
          <p:cNvSpPr>
            <a:spLocks noGrp="1"/>
          </p:cNvSpPr>
          <p:nvPr>
            <p:ph type="title"/>
          </p:nvPr>
        </p:nvSpPr>
        <p:spPr>
          <a:xfrm>
            <a:off x="9058877" y="1600200"/>
            <a:ext cx="3122613" cy="1828800"/>
          </a:xfrm>
        </p:spPr>
        <p:txBody>
          <a:bodyPr/>
          <a:lstStyle/>
          <a:p>
            <a:r>
              <a:rPr lang="en-US" dirty="0"/>
              <a:t>Faith Ringgold</a:t>
            </a:r>
          </a:p>
        </p:txBody>
      </p:sp>
      <p:sp>
        <p:nvSpPr>
          <p:cNvPr id="5" name="Content Placeholder 4">
            <a:extLst>
              <a:ext uri="{FF2B5EF4-FFF2-40B4-BE49-F238E27FC236}">
                <a16:creationId xmlns:a16="http://schemas.microsoft.com/office/drawing/2014/main" id="{27EB0681-6F96-304B-8829-137EE9420D2E}"/>
              </a:ext>
            </a:extLst>
          </p:cNvPr>
          <p:cNvSpPr>
            <a:spLocks noGrp="1"/>
          </p:cNvSpPr>
          <p:nvPr>
            <p:ph idx="1"/>
          </p:nvPr>
        </p:nvSpPr>
        <p:spPr>
          <a:xfrm>
            <a:off x="228600" y="762000"/>
            <a:ext cx="8686800" cy="5334000"/>
          </a:xfrm>
        </p:spPr>
        <p:txBody>
          <a:bodyPr>
            <a:normAutofit/>
          </a:bodyPr>
          <a:lstStyle/>
          <a:p>
            <a:pPr marL="0" indent="0">
              <a:buNone/>
            </a:pPr>
            <a:r>
              <a:rPr lang="en-US" sz="4000" dirty="0"/>
              <a:t>“The great enemy of creativity is fear. When we're fearful, we freeze up - like a nine-year-old who won't draw pictures, for fear everybody will laugh. Creativity has a lot to do with a willingness to take risks. Think about how children play. They run around the playground, they trip, they fall, they get up and run some more.”</a:t>
            </a:r>
          </a:p>
        </p:txBody>
      </p:sp>
    </p:spTree>
    <p:extLst>
      <p:ext uri="{BB962C8B-B14F-4D97-AF65-F5344CB8AC3E}">
        <p14:creationId xmlns:p14="http://schemas.microsoft.com/office/powerpoint/2010/main" val="2575450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1E9022-4140-C0C2-F6F8-E0A3AF629E6A}"/>
              </a:ext>
            </a:extLst>
          </p:cNvPr>
          <p:cNvSpPr>
            <a:spLocks noGrp="1"/>
          </p:cNvSpPr>
          <p:nvPr>
            <p:ph type="title"/>
          </p:nvPr>
        </p:nvSpPr>
        <p:spPr/>
        <p:txBody>
          <a:bodyPr/>
          <a:lstStyle/>
          <a:p>
            <a:r>
              <a:rPr lang="en-US" dirty="0"/>
              <a:t>Understanding Tokens</a:t>
            </a:r>
          </a:p>
        </p:txBody>
      </p:sp>
      <p:sp>
        <p:nvSpPr>
          <p:cNvPr id="4" name="Text Placeholder 3">
            <a:extLst>
              <a:ext uri="{FF2B5EF4-FFF2-40B4-BE49-F238E27FC236}">
                <a16:creationId xmlns:a16="http://schemas.microsoft.com/office/drawing/2014/main" id="{0173637A-DD6D-BCE2-4D8B-918BEB0D35D1}"/>
              </a:ext>
            </a:extLst>
          </p:cNvPr>
          <p:cNvSpPr>
            <a:spLocks noGrp="1"/>
          </p:cNvSpPr>
          <p:nvPr>
            <p:ph type="body" idx="1"/>
          </p:nvPr>
        </p:nvSpPr>
        <p:spPr/>
        <p:txBody>
          <a:bodyPr/>
          <a:lstStyle/>
          <a:p>
            <a:r>
              <a:rPr lang="en-US" dirty="0"/>
              <a:t>More Than Just for Subways</a:t>
            </a:r>
          </a:p>
        </p:txBody>
      </p:sp>
    </p:spTree>
    <p:extLst>
      <p:ext uri="{BB962C8B-B14F-4D97-AF65-F5344CB8AC3E}">
        <p14:creationId xmlns:p14="http://schemas.microsoft.com/office/powerpoint/2010/main" val="42240660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3C7E450B-85AE-18CA-2942-9EA990F5444E}"/>
              </a:ext>
            </a:extLst>
          </p:cNvPr>
          <p:cNvGraphicFramePr>
            <a:graphicFrameLocks noGrp="1"/>
          </p:cNvGraphicFramePr>
          <p:nvPr/>
        </p:nvGraphicFramePr>
        <p:xfrm>
          <a:off x="1340964" y="4696108"/>
          <a:ext cx="9906000" cy="1757634"/>
        </p:xfrm>
        <a:graphic>
          <a:graphicData uri="http://schemas.openxmlformats.org/drawingml/2006/table">
            <a:tbl>
              <a:tblPr>
                <a:tableStyleId>{775DCB02-9BB8-47FD-8907-85C794F793BA}</a:tableStyleId>
              </a:tblPr>
              <a:tblGrid>
                <a:gridCol w="1238250">
                  <a:extLst>
                    <a:ext uri="{9D8B030D-6E8A-4147-A177-3AD203B41FA5}">
                      <a16:colId xmlns:a16="http://schemas.microsoft.com/office/drawing/2014/main" val="1735408670"/>
                    </a:ext>
                  </a:extLst>
                </a:gridCol>
                <a:gridCol w="1238250">
                  <a:extLst>
                    <a:ext uri="{9D8B030D-6E8A-4147-A177-3AD203B41FA5}">
                      <a16:colId xmlns:a16="http://schemas.microsoft.com/office/drawing/2014/main" val="3361725341"/>
                    </a:ext>
                  </a:extLst>
                </a:gridCol>
                <a:gridCol w="1238250">
                  <a:extLst>
                    <a:ext uri="{9D8B030D-6E8A-4147-A177-3AD203B41FA5}">
                      <a16:colId xmlns:a16="http://schemas.microsoft.com/office/drawing/2014/main" val="1849465320"/>
                    </a:ext>
                  </a:extLst>
                </a:gridCol>
                <a:gridCol w="1238250">
                  <a:extLst>
                    <a:ext uri="{9D8B030D-6E8A-4147-A177-3AD203B41FA5}">
                      <a16:colId xmlns:a16="http://schemas.microsoft.com/office/drawing/2014/main" val="4198990740"/>
                    </a:ext>
                  </a:extLst>
                </a:gridCol>
                <a:gridCol w="1238250">
                  <a:extLst>
                    <a:ext uri="{9D8B030D-6E8A-4147-A177-3AD203B41FA5}">
                      <a16:colId xmlns:a16="http://schemas.microsoft.com/office/drawing/2014/main" val="2864040711"/>
                    </a:ext>
                  </a:extLst>
                </a:gridCol>
                <a:gridCol w="1238250">
                  <a:extLst>
                    <a:ext uri="{9D8B030D-6E8A-4147-A177-3AD203B41FA5}">
                      <a16:colId xmlns:a16="http://schemas.microsoft.com/office/drawing/2014/main" val="1399898681"/>
                    </a:ext>
                  </a:extLst>
                </a:gridCol>
                <a:gridCol w="1238250">
                  <a:extLst>
                    <a:ext uri="{9D8B030D-6E8A-4147-A177-3AD203B41FA5}">
                      <a16:colId xmlns:a16="http://schemas.microsoft.com/office/drawing/2014/main" val="4133028094"/>
                    </a:ext>
                  </a:extLst>
                </a:gridCol>
                <a:gridCol w="1238250">
                  <a:extLst>
                    <a:ext uri="{9D8B030D-6E8A-4147-A177-3AD203B41FA5}">
                      <a16:colId xmlns:a16="http://schemas.microsoft.com/office/drawing/2014/main" val="3330058846"/>
                    </a:ext>
                  </a:extLst>
                </a:gridCol>
              </a:tblGrid>
              <a:tr h="190021">
                <a:tc>
                  <a:txBody>
                    <a:bodyPr/>
                    <a:lstStyle/>
                    <a:p>
                      <a:pPr algn="ctr"/>
                      <a:r>
                        <a:rPr lang="en-US" sz="2000" dirty="0">
                          <a:effectLst/>
                        </a:rPr>
                        <a:t>Characters</a:t>
                      </a:r>
                    </a:p>
                  </a:txBody>
                  <a:tcPr marL="38939" marR="38939" marT="38939" marB="38939" anchor="ctr">
                    <a:solidFill>
                      <a:srgbClr val="F8A250"/>
                    </a:solidFill>
                  </a:tcPr>
                </a:tc>
                <a:tc>
                  <a:txBody>
                    <a:bodyPr/>
                    <a:lstStyle/>
                    <a:p>
                      <a:pPr algn="ctr"/>
                      <a:r>
                        <a:rPr lang="en-US" sz="2000" dirty="0">
                          <a:effectLst/>
                        </a:rPr>
                        <a:t>C</a:t>
                      </a:r>
                    </a:p>
                  </a:txBody>
                  <a:tcPr marL="38939" marR="38939" marT="38939" marB="38939" anchor="ctr">
                    <a:solidFill>
                      <a:srgbClr val="FFC773"/>
                    </a:solidFill>
                  </a:tcPr>
                </a:tc>
                <a:tc>
                  <a:txBody>
                    <a:bodyPr/>
                    <a:lstStyle/>
                    <a:p>
                      <a:pPr algn="ctr"/>
                      <a:r>
                        <a:rPr lang="en-US" sz="2000">
                          <a:effectLst/>
                        </a:rPr>
                        <a:t>h</a:t>
                      </a:r>
                    </a:p>
                  </a:txBody>
                  <a:tcPr marL="38939" marR="38939" marT="38939" marB="38939" anchor="ctr">
                    <a:solidFill>
                      <a:srgbClr val="FFC773"/>
                    </a:solidFill>
                  </a:tcPr>
                </a:tc>
                <a:tc>
                  <a:txBody>
                    <a:bodyPr/>
                    <a:lstStyle/>
                    <a:p>
                      <a:pPr algn="ctr"/>
                      <a:r>
                        <a:rPr lang="en-US" sz="2000">
                          <a:effectLst/>
                        </a:rPr>
                        <a:t>a</a:t>
                      </a:r>
                    </a:p>
                  </a:txBody>
                  <a:tcPr marL="38939" marR="38939" marT="38939" marB="38939" anchor="ctr">
                    <a:solidFill>
                      <a:srgbClr val="FFC773"/>
                    </a:solidFill>
                  </a:tcPr>
                </a:tc>
                <a:tc>
                  <a:txBody>
                    <a:bodyPr/>
                    <a:lstStyle/>
                    <a:p>
                      <a:pPr algn="ctr"/>
                      <a:r>
                        <a:rPr lang="en-US" sz="2000">
                          <a:effectLst/>
                        </a:rPr>
                        <a:t>t</a:t>
                      </a:r>
                    </a:p>
                  </a:txBody>
                  <a:tcPr marL="38939" marR="38939" marT="38939" marB="38939" anchor="ctr">
                    <a:solidFill>
                      <a:srgbClr val="FFC773"/>
                    </a:solidFill>
                  </a:tcPr>
                </a:tc>
                <a:tc>
                  <a:txBody>
                    <a:bodyPr/>
                    <a:lstStyle/>
                    <a:p>
                      <a:pPr algn="ctr"/>
                      <a:r>
                        <a:rPr lang="en-US" sz="2000">
                          <a:effectLst/>
                        </a:rPr>
                        <a:t>G</a:t>
                      </a:r>
                    </a:p>
                  </a:txBody>
                  <a:tcPr marL="38939" marR="38939" marT="38939" marB="38939" anchor="ctr">
                    <a:solidFill>
                      <a:srgbClr val="FFC773"/>
                    </a:solidFill>
                  </a:tcPr>
                </a:tc>
                <a:tc>
                  <a:txBody>
                    <a:bodyPr/>
                    <a:lstStyle/>
                    <a:p>
                      <a:pPr algn="ctr"/>
                      <a:r>
                        <a:rPr lang="en-US" sz="2000">
                          <a:effectLst/>
                        </a:rPr>
                        <a:t>P</a:t>
                      </a:r>
                    </a:p>
                  </a:txBody>
                  <a:tcPr marL="38939" marR="38939" marT="38939" marB="38939" anchor="ctr">
                    <a:solidFill>
                      <a:srgbClr val="FFC773"/>
                    </a:solidFill>
                  </a:tcPr>
                </a:tc>
                <a:tc>
                  <a:txBody>
                    <a:bodyPr/>
                    <a:lstStyle/>
                    <a:p>
                      <a:pPr algn="ctr"/>
                      <a:r>
                        <a:rPr lang="en-US" sz="2000" dirty="0">
                          <a:effectLst/>
                        </a:rPr>
                        <a:t>T</a:t>
                      </a:r>
                    </a:p>
                  </a:txBody>
                  <a:tcPr marL="38939" marR="38939" marT="38939" marB="38939" anchor="ctr">
                    <a:solidFill>
                      <a:srgbClr val="FFC773"/>
                    </a:solidFill>
                  </a:tcPr>
                </a:tc>
                <a:extLst>
                  <a:ext uri="{0D108BD9-81ED-4DB2-BD59-A6C34878D82A}">
                    <a16:rowId xmlns:a16="http://schemas.microsoft.com/office/drawing/2014/main" val="2702996208"/>
                  </a:ext>
                </a:extLst>
              </a:tr>
              <a:tr h="190021">
                <a:tc>
                  <a:txBody>
                    <a:bodyPr/>
                    <a:lstStyle/>
                    <a:p>
                      <a:pPr algn="ctr"/>
                      <a:r>
                        <a:rPr lang="en-US" sz="2000" dirty="0">
                          <a:effectLst/>
                        </a:rPr>
                        <a:t>ASCII Values</a:t>
                      </a:r>
                    </a:p>
                  </a:txBody>
                  <a:tcPr marL="38939" marR="38939" marT="38939" marB="38939" anchor="ctr">
                    <a:solidFill>
                      <a:srgbClr val="F8A250"/>
                    </a:solidFill>
                  </a:tcPr>
                </a:tc>
                <a:tc>
                  <a:txBody>
                    <a:bodyPr/>
                    <a:lstStyle/>
                    <a:p>
                      <a:pPr algn="ctr"/>
                      <a:r>
                        <a:rPr lang="en-US" sz="2000" dirty="0">
                          <a:effectLst/>
                        </a:rPr>
                        <a:t>67</a:t>
                      </a:r>
                    </a:p>
                  </a:txBody>
                  <a:tcPr marL="38939" marR="38939" marT="38939" marB="38939" anchor="ctr">
                    <a:solidFill>
                      <a:srgbClr val="FFC773"/>
                    </a:solidFill>
                  </a:tcPr>
                </a:tc>
                <a:tc>
                  <a:txBody>
                    <a:bodyPr/>
                    <a:lstStyle/>
                    <a:p>
                      <a:pPr algn="ctr"/>
                      <a:r>
                        <a:rPr lang="en-US" sz="2000">
                          <a:effectLst/>
                        </a:rPr>
                        <a:t>104</a:t>
                      </a:r>
                    </a:p>
                  </a:txBody>
                  <a:tcPr marL="38939" marR="38939" marT="38939" marB="38939" anchor="ctr">
                    <a:solidFill>
                      <a:srgbClr val="FFC773"/>
                    </a:solidFill>
                  </a:tcPr>
                </a:tc>
                <a:tc>
                  <a:txBody>
                    <a:bodyPr/>
                    <a:lstStyle/>
                    <a:p>
                      <a:pPr algn="ctr"/>
                      <a:r>
                        <a:rPr lang="en-US" sz="2000">
                          <a:effectLst/>
                        </a:rPr>
                        <a:t>97</a:t>
                      </a:r>
                    </a:p>
                  </a:txBody>
                  <a:tcPr marL="38939" marR="38939" marT="38939" marB="38939" anchor="ctr">
                    <a:solidFill>
                      <a:srgbClr val="FFC773"/>
                    </a:solidFill>
                  </a:tcPr>
                </a:tc>
                <a:tc>
                  <a:txBody>
                    <a:bodyPr/>
                    <a:lstStyle/>
                    <a:p>
                      <a:pPr algn="ctr"/>
                      <a:r>
                        <a:rPr lang="en-US" sz="2000" dirty="0">
                          <a:effectLst/>
                        </a:rPr>
                        <a:t>116</a:t>
                      </a:r>
                    </a:p>
                  </a:txBody>
                  <a:tcPr marL="38939" marR="38939" marT="38939" marB="38939" anchor="ctr">
                    <a:solidFill>
                      <a:srgbClr val="FFC773"/>
                    </a:solidFill>
                  </a:tcPr>
                </a:tc>
                <a:tc>
                  <a:txBody>
                    <a:bodyPr/>
                    <a:lstStyle/>
                    <a:p>
                      <a:pPr algn="ctr"/>
                      <a:r>
                        <a:rPr lang="en-US" sz="2000">
                          <a:effectLst/>
                        </a:rPr>
                        <a:t>71</a:t>
                      </a:r>
                    </a:p>
                  </a:txBody>
                  <a:tcPr marL="38939" marR="38939" marT="38939" marB="38939" anchor="ctr">
                    <a:solidFill>
                      <a:srgbClr val="FFC773"/>
                    </a:solidFill>
                  </a:tcPr>
                </a:tc>
                <a:tc>
                  <a:txBody>
                    <a:bodyPr/>
                    <a:lstStyle/>
                    <a:p>
                      <a:pPr algn="ctr"/>
                      <a:r>
                        <a:rPr lang="en-US" sz="2000">
                          <a:effectLst/>
                        </a:rPr>
                        <a:t>80</a:t>
                      </a:r>
                    </a:p>
                  </a:txBody>
                  <a:tcPr marL="38939" marR="38939" marT="38939" marB="38939" anchor="ctr">
                    <a:solidFill>
                      <a:srgbClr val="FFC773"/>
                    </a:solidFill>
                  </a:tcPr>
                </a:tc>
                <a:tc>
                  <a:txBody>
                    <a:bodyPr/>
                    <a:lstStyle/>
                    <a:p>
                      <a:pPr algn="ctr"/>
                      <a:r>
                        <a:rPr lang="en-US" sz="2000" dirty="0">
                          <a:effectLst/>
                        </a:rPr>
                        <a:t>84</a:t>
                      </a:r>
                    </a:p>
                  </a:txBody>
                  <a:tcPr marL="38939" marR="38939" marT="38939" marB="38939" anchor="ctr">
                    <a:solidFill>
                      <a:srgbClr val="FFC773"/>
                    </a:solidFill>
                  </a:tcPr>
                </a:tc>
                <a:extLst>
                  <a:ext uri="{0D108BD9-81ED-4DB2-BD59-A6C34878D82A}">
                    <a16:rowId xmlns:a16="http://schemas.microsoft.com/office/drawing/2014/main" val="3218847097"/>
                  </a:ext>
                </a:extLst>
              </a:tr>
              <a:tr h="190021">
                <a:tc>
                  <a:txBody>
                    <a:bodyPr/>
                    <a:lstStyle/>
                    <a:p>
                      <a:pPr algn="ctr"/>
                      <a:r>
                        <a:rPr lang="en-US" sz="2000" dirty="0">
                          <a:effectLst/>
                        </a:rPr>
                        <a:t>Binary Values</a:t>
                      </a:r>
                    </a:p>
                  </a:txBody>
                  <a:tcPr marL="38939" marR="38939" marT="38939" marB="38939" anchor="ctr">
                    <a:solidFill>
                      <a:srgbClr val="F8A250"/>
                    </a:solidFill>
                  </a:tcPr>
                </a:tc>
                <a:tc>
                  <a:txBody>
                    <a:bodyPr/>
                    <a:lstStyle/>
                    <a:p>
                      <a:pPr algn="ctr"/>
                      <a:r>
                        <a:rPr lang="en-US" sz="2000">
                          <a:effectLst/>
                        </a:rPr>
                        <a:t>01000011</a:t>
                      </a:r>
                    </a:p>
                  </a:txBody>
                  <a:tcPr marL="38939" marR="38939" marT="38939" marB="38939" anchor="ctr">
                    <a:solidFill>
                      <a:srgbClr val="FFC773"/>
                    </a:solidFill>
                  </a:tcPr>
                </a:tc>
                <a:tc>
                  <a:txBody>
                    <a:bodyPr/>
                    <a:lstStyle/>
                    <a:p>
                      <a:pPr algn="ctr"/>
                      <a:r>
                        <a:rPr lang="en-US" sz="2000">
                          <a:effectLst/>
                        </a:rPr>
                        <a:t>01101000</a:t>
                      </a:r>
                    </a:p>
                  </a:txBody>
                  <a:tcPr marL="38939" marR="38939" marT="38939" marB="38939" anchor="ctr">
                    <a:solidFill>
                      <a:srgbClr val="FFC773"/>
                    </a:solidFill>
                  </a:tcPr>
                </a:tc>
                <a:tc>
                  <a:txBody>
                    <a:bodyPr/>
                    <a:lstStyle/>
                    <a:p>
                      <a:pPr algn="ctr"/>
                      <a:r>
                        <a:rPr lang="en-US" sz="2000">
                          <a:effectLst/>
                        </a:rPr>
                        <a:t>01100001</a:t>
                      </a:r>
                    </a:p>
                  </a:txBody>
                  <a:tcPr marL="38939" marR="38939" marT="38939" marB="38939" anchor="ctr">
                    <a:solidFill>
                      <a:srgbClr val="FFC773"/>
                    </a:solidFill>
                  </a:tcPr>
                </a:tc>
                <a:tc>
                  <a:txBody>
                    <a:bodyPr/>
                    <a:lstStyle/>
                    <a:p>
                      <a:pPr algn="ctr"/>
                      <a:r>
                        <a:rPr lang="en-US" sz="2000">
                          <a:effectLst/>
                        </a:rPr>
                        <a:t>01110100</a:t>
                      </a:r>
                    </a:p>
                  </a:txBody>
                  <a:tcPr marL="38939" marR="38939" marT="38939" marB="38939" anchor="ctr">
                    <a:solidFill>
                      <a:srgbClr val="FFC773"/>
                    </a:solidFill>
                  </a:tcPr>
                </a:tc>
                <a:tc>
                  <a:txBody>
                    <a:bodyPr/>
                    <a:lstStyle/>
                    <a:p>
                      <a:pPr algn="ctr"/>
                      <a:r>
                        <a:rPr lang="en-US" sz="2000">
                          <a:effectLst/>
                        </a:rPr>
                        <a:t>01000111</a:t>
                      </a:r>
                    </a:p>
                  </a:txBody>
                  <a:tcPr marL="38939" marR="38939" marT="38939" marB="38939" anchor="ctr">
                    <a:solidFill>
                      <a:srgbClr val="FFC773"/>
                    </a:solidFill>
                  </a:tcPr>
                </a:tc>
                <a:tc>
                  <a:txBody>
                    <a:bodyPr/>
                    <a:lstStyle/>
                    <a:p>
                      <a:pPr algn="ctr"/>
                      <a:r>
                        <a:rPr lang="en-US" sz="2000">
                          <a:effectLst/>
                        </a:rPr>
                        <a:t>01010000</a:t>
                      </a:r>
                    </a:p>
                  </a:txBody>
                  <a:tcPr marL="38939" marR="38939" marT="38939" marB="38939" anchor="ctr">
                    <a:solidFill>
                      <a:srgbClr val="FFC773"/>
                    </a:solidFill>
                  </a:tcPr>
                </a:tc>
                <a:tc>
                  <a:txBody>
                    <a:bodyPr/>
                    <a:lstStyle/>
                    <a:p>
                      <a:pPr algn="ctr"/>
                      <a:r>
                        <a:rPr lang="en-US" sz="2000" dirty="0">
                          <a:effectLst/>
                        </a:rPr>
                        <a:t>01010100</a:t>
                      </a:r>
                    </a:p>
                  </a:txBody>
                  <a:tcPr marL="38939" marR="38939" marT="38939" marB="38939" anchor="ctr">
                    <a:solidFill>
                      <a:srgbClr val="FFC773"/>
                    </a:solidFill>
                  </a:tcPr>
                </a:tc>
                <a:extLst>
                  <a:ext uri="{0D108BD9-81ED-4DB2-BD59-A6C34878D82A}">
                    <a16:rowId xmlns:a16="http://schemas.microsoft.com/office/drawing/2014/main" val="893297129"/>
                  </a:ext>
                </a:extLst>
              </a:tr>
            </a:tbl>
          </a:graphicData>
        </a:graphic>
      </p:graphicFrame>
      <p:pic>
        <p:nvPicPr>
          <p:cNvPr id="15" name="Picture 14">
            <a:extLst>
              <a:ext uri="{FF2B5EF4-FFF2-40B4-BE49-F238E27FC236}">
                <a16:creationId xmlns:a16="http://schemas.microsoft.com/office/drawing/2014/main" id="{506ADEFF-5D2C-1A79-88FB-CBDC5042E537}"/>
              </a:ext>
            </a:extLst>
          </p:cNvPr>
          <p:cNvPicPr>
            <a:picLocks noChangeAspect="1"/>
          </p:cNvPicPr>
          <p:nvPr/>
        </p:nvPicPr>
        <p:blipFill>
          <a:blip r:embed="rId3"/>
          <a:stretch>
            <a:fillRect/>
          </a:stretch>
        </p:blipFill>
        <p:spPr>
          <a:xfrm>
            <a:off x="2174917" y="339771"/>
            <a:ext cx="8238095" cy="4085714"/>
          </a:xfrm>
          <a:prstGeom prst="rect">
            <a:avLst/>
          </a:prstGeom>
        </p:spPr>
      </p:pic>
    </p:spTree>
    <p:extLst>
      <p:ext uri="{BB962C8B-B14F-4D97-AF65-F5344CB8AC3E}">
        <p14:creationId xmlns:p14="http://schemas.microsoft.com/office/powerpoint/2010/main" val="53545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5E37836-4499-1BCD-F94E-53D2141E96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8873" y="2600325"/>
            <a:ext cx="6667500" cy="165735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31C27EC3-38CE-44E7-EFFB-DBD872F52428}"/>
              </a:ext>
            </a:extLst>
          </p:cNvPr>
          <p:cNvSpPr>
            <a:spLocks noGrp="1"/>
          </p:cNvSpPr>
          <p:nvPr>
            <p:ph type="title"/>
          </p:nvPr>
        </p:nvSpPr>
        <p:spPr>
          <a:xfrm>
            <a:off x="1129272" y="335709"/>
            <a:ext cx="9905998" cy="1478570"/>
          </a:xfrm>
        </p:spPr>
        <p:txBody>
          <a:bodyPr/>
          <a:lstStyle/>
          <a:p>
            <a:r>
              <a:rPr lang="en-US" dirty="0"/>
              <a:t>Tokens &amp; Tokenizers</a:t>
            </a:r>
          </a:p>
        </p:txBody>
      </p:sp>
    </p:spTree>
    <p:extLst>
      <p:ext uri="{BB962C8B-B14F-4D97-AF65-F5344CB8AC3E}">
        <p14:creationId xmlns:p14="http://schemas.microsoft.com/office/powerpoint/2010/main" val="36666354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D957D-BB66-68F9-231D-15230E0904FD}"/>
              </a:ext>
            </a:extLst>
          </p:cNvPr>
          <p:cNvSpPr>
            <a:spLocks noGrp="1"/>
          </p:cNvSpPr>
          <p:nvPr>
            <p:ph type="title"/>
          </p:nvPr>
        </p:nvSpPr>
        <p:spPr>
          <a:xfrm>
            <a:off x="1985913" y="457200"/>
            <a:ext cx="9144000" cy="1143000"/>
          </a:xfrm>
        </p:spPr>
        <p:txBody>
          <a:bodyPr/>
          <a:lstStyle/>
          <a:p>
            <a:r>
              <a:rPr lang="en-US" dirty="0"/>
              <a:t>OpenAI </a:t>
            </a:r>
            <a:br>
              <a:rPr lang="en-US" dirty="0"/>
            </a:br>
            <a:r>
              <a:rPr lang="en-US" dirty="0"/>
              <a:t>Tokenizer</a:t>
            </a:r>
          </a:p>
        </p:txBody>
      </p:sp>
      <p:pic>
        <p:nvPicPr>
          <p:cNvPr id="4" name="Picture 3">
            <a:extLst>
              <a:ext uri="{FF2B5EF4-FFF2-40B4-BE49-F238E27FC236}">
                <a16:creationId xmlns:a16="http://schemas.microsoft.com/office/drawing/2014/main" id="{413E3AD6-AC4B-B97D-56FA-DF8C3FC1005C}"/>
              </a:ext>
            </a:extLst>
          </p:cNvPr>
          <p:cNvPicPr>
            <a:picLocks noChangeAspect="1"/>
          </p:cNvPicPr>
          <p:nvPr/>
        </p:nvPicPr>
        <p:blipFill>
          <a:blip r:embed="rId3"/>
          <a:stretch>
            <a:fillRect/>
          </a:stretch>
        </p:blipFill>
        <p:spPr>
          <a:xfrm>
            <a:off x="4648200" y="67095"/>
            <a:ext cx="3085714" cy="6723809"/>
          </a:xfrm>
          <a:prstGeom prst="rect">
            <a:avLst/>
          </a:prstGeom>
        </p:spPr>
      </p:pic>
      <p:pic>
        <p:nvPicPr>
          <p:cNvPr id="6" name="Picture 5">
            <a:extLst>
              <a:ext uri="{FF2B5EF4-FFF2-40B4-BE49-F238E27FC236}">
                <a16:creationId xmlns:a16="http://schemas.microsoft.com/office/drawing/2014/main" id="{84B89E0F-301E-57FE-C4E3-07C8E0735BCD}"/>
              </a:ext>
            </a:extLst>
          </p:cNvPr>
          <p:cNvPicPr>
            <a:picLocks noChangeAspect="1"/>
          </p:cNvPicPr>
          <p:nvPr/>
        </p:nvPicPr>
        <p:blipFill>
          <a:blip r:embed="rId4"/>
          <a:stretch>
            <a:fillRect/>
          </a:stretch>
        </p:blipFill>
        <p:spPr>
          <a:xfrm>
            <a:off x="7805790" y="76812"/>
            <a:ext cx="3161905" cy="6666667"/>
          </a:xfrm>
          <a:prstGeom prst="rect">
            <a:avLst/>
          </a:prstGeom>
        </p:spPr>
      </p:pic>
    </p:spTree>
    <p:extLst>
      <p:ext uri="{BB962C8B-B14F-4D97-AF65-F5344CB8AC3E}">
        <p14:creationId xmlns:p14="http://schemas.microsoft.com/office/powerpoint/2010/main" val="2525546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C4988-23BC-DA0C-872E-CFE571D82215}"/>
              </a:ext>
            </a:extLst>
          </p:cNvPr>
          <p:cNvSpPr>
            <a:spLocks noGrp="1"/>
          </p:cNvSpPr>
          <p:nvPr>
            <p:ph type="title"/>
          </p:nvPr>
        </p:nvSpPr>
        <p:spPr/>
        <p:txBody>
          <a:bodyPr/>
          <a:lstStyle/>
          <a:p>
            <a:r>
              <a:rPr lang="en-US" dirty="0"/>
              <a:t>Vocabulary</a:t>
            </a:r>
          </a:p>
        </p:txBody>
      </p:sp>
      <p:pic>
        <p:nvPicPr>
          <p:cNvPr id="3074" name="Picture 2">
            <a:extLst>
              <a:ext uri="{FF2B5EF4-FFF2-40B4-BE49-F238E27FC236}">
                <a16:creationId xmlns:a16="http://schemas.microsoft.com/office/drawing/2014/main" id="{A576D259-7A4A-3754-D7DE-351ADE6B3E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4129" y="2031099"/>
            <a:ext cx="8380566" cy="4142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13934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DBE15-A7E3-1C48-7E82-4254C5D0CF2B}"/>
              </a:ext>
            </a:extLst>
          </p:cNvPr>
          <p:cNvSpPr>
            <a:spLocks noGrp="1"/>
          </p:cNvSpPr>
          <p:nvPr>
            <p:ph type="title"/>
          </p:nvPr>
        </p:nvSpPr>
        <p:spPr>
          <a:xfrm>
            <a:off x="1276526" y="457200"/>
            <a:ext cx="9144000" cy="1143000"/>
          </a:xfrm>
        </p:spPr>
        <p:txBody>
          <a:bodyPr/>
          <a:lstStyle/>
          <a:p>
            <a:r>
              <a:rPr lang="en-US" dirty="0"/>
              <a:t>Positioning</a:t>
            </a:r>
          </a:p>
        </p:txBody>
      </p:sp>
      <p:pic>
        <p:nvPicPr>
          <p:cNvPr id="4098" name="Picture 2">
            <a:extLst>
              <a:ext uri="{FF2B5EF4-FFF2-40B4-BE49-F238E27FC236}">
                <a16:creationId xmlns:a16="http://schemas.microsoft.com/office/drawing/2014/main" id="{15AA0F99-A26E-837D-AA71-C358124CE2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1112" y="266700"/>
            <a:ext cx="6667500" cy="632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120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D9578-6981-E834-0504-DAAF6012CE00}"/>
              </a:ext>
            </a:extLst>
          </p:cNvPr>
          <p:cNvSpPr>
            <a:spLocks noGrp="1"/>
          </p:cNvSpPr>
          <p:nvPr>
            <p:ph type="title"/>
          </p:nvPr>
        </p:nvSpPr>
        <p:spPr>
          <a:xfrm>
            <a:off x="1066800" y="457200"/>
            <a:ext cx="9144000" cy="1143000"/>
          </a:xfrm>
        </p:spPr>
        <p:txBody>
          <a:bodyPr/>
          <a:lstStyle/>
          <a:p>
            <a:r>
              <a:rPr lang="en-US" dirty="0"/>
              <a:t>Prediction</a:t>
            </a:r>
          </a:p>
        </p:txBody>
      </p:sp>
      <p:pic>
        <p:nvPicPr>
          <p:cNvPr id="5122" name="Picture 2">
            <a:extLst>
              <a:ext uri="{FF2B5EF4-FFF2-40B4-BE49-F238E27FC236}">
                <a16:creationId xmlns:a16="http://schemas.microsoft.com/office/drawing/2014/main" id="{EE42627A-2E8D-C097-72B5-AE981F9715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8880" y="238125"/>
            <a:ext cx="6667500" cy="638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85621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636C2-36FA-30C1-EA65-4B6E48D1960A}"/>
              </a:ext>
            </a:extLst>
          </p:cNvPr>
          <p:cNvSpPr>
            <a:spLocks noGrp="1"/>
          </p:cNvSpPr>
          <p:nvPr>
            <p:ph type="title"/>
          </p:nvPr>
        </p:nvSpPr>
        <p:spPr/>
        <p:txBody>
          <a:bodyPr/>
          <a:lstStyle/>
          <a:p>
            <a:r>
              <a:rPr lang="en-US" dirty="0"/>
              <a:t>Prediction Simplified</a:t>
            </a:r>
          </a:p>
        </p:txBody>
      </p:sp>
      <p:pic>
        <p:nvPicPr>
          <p:cNvPr id="6146" name="Picture 2">
            <a:extLst>
              <a:ext uri="{FF2B5EF4-FFF2-40B4-BE49-F238E27FC236}">
                <a16:creationId xmlns:a16="http://schemas.microsoft.com/office/drawing/2014/main" id="{1193AEB0-EEB3-7D58-B5C4-63F50FD47D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1638" y="1903970"/>
            <a:ext cx="7568724" cy="4725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549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EA884-97CF-0146-F8C7-5814102B1119}"/>
              </a:ext>
            </a:extLst>
          </p:cNvPr>
          <p:cNvSpPr>
            <a:spLocks noGrp="1"/>
          </p:cNvSpPr>
          <p:nvPr>
            <p:ph type="title"/>
          </p:nvPr>
        </p:nvSpPr>
        <p:spPr>
          <a:xfrm>
            <a:off x="1524000" y="185991"/>
            <a:ext cx="9144000" cy="609600"/>
          </a:xfrm>
        </p:spPr>
        <p:txBody>
          <a:bodyPr/>
          <a:lstStyle/>
          <a:p>
            <a:r>
              <a:rPr lang="en-US" dirty="0"/>
              <a:t>Prediction in Action</a:t>
            </a:r>
          </a:p>
        </p:txBody>
      </p:sp>
      <p:pic>
        <p:nvPicPr>
          <p:cNvPr id="6" name="Picture 5">
            <a:extLst>
              <a:ext uri="{FF2B5EF4-FFF2-40B4-BE49-F238E27FC236}">
                <a16:creationId xmlns:a16="http://schemas.microsoft.com/office/drawing/2014/main" id="{98FE0577-6867-8CF9-8223-80EAD0D4C3A9}"/>
              </a:ext>
            </a:extLst>
          </p:cNvPr>
          <p:cNvPicPr>
            <a:picLocks noChangeAspect="1"/>
          </p:cNvPicPr>
          <p:nvPr/>
        </p:nvPicPr>
        <p:blipFill>
          <a:blip r:embed="rId2"/>
          <a:stretch>
            <a:fillRect/>
          </a:stretch>
        </p:blipFill>
        <p:spPr>
          <a:xfrm>
            <a:off x="2971800" y="914400"/>
            <a:ext cx="6248400" cy="5773375"/>
          </a:xfrm>
          <a:prstGeom prst="rect">
            <a:avLst/>
          </a:prstGeom>
        </p:spPr>
      </p:pic>
    </p:spTree>
    <p:extLst>
      <p:ext uri="{BB962C8B-B14F-4D97-AF65-F5344CB8AC3E}">
        <p14:creationId xmlns:p14="http://schemas.microsoft.com/office/powerpoint/2010/main" val="2086822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B897F-10A0-7487-D4CC-E428474A3088}"/>
              </a:ext>
            </a:extLst>
          </p:cNvPr>
          <p:cNvSpPr>
            <a:spLocks noGrp="1"/>
          </p:cNvSpPr>
          <p:nvPr>
            <p:ph type="title"/>
          </p:nvPr>
        </p:nvSpPr>
        <p:spPr>
          <a:xfrm>
            <a:off x="1141411" y="232629"/>
            <a:ext cx="9906000" cy="1062771"/>
          </a:xfrm>
        </p:spPr>
        <p:txBody>
          <a:bodyPr>
            <a:normAutofit/>
          </a:bodyPr>
          <a:lstStyle/>
          <a:p>
            <a:r>
              <a:rPr lang="en-US" dirty="0"/>
              <a:t>Relevant Tokens</a:t>
            </a:r>
          </a:p>
        </p:txBody>
      </p:sp>
      <p:sp>
        <p:nvSpPr>
          <p:cNvPr id="3" name="Text Placeholder 2">
            <a:extLst>
              <a:ext uri="{FF2B5EF4-FFF2-40B4-BE49-F238E27FC236}">
                <a16:creationId xmlns:a16="http://schemas.microsoft.com/office/drawing/2014/main" id="{869C3DDF-8E7B-176A-840B-4D03EF2B875D}"/>
              </a:ext>
            </a:extLst>
          </p:cNvPr>
          <p:cNvSpPr>
            <a:spLocks noGrp="1"/>
          </p:cNvSpPr>
          <p:nvPr>
            <p:ph type="body" idx="1"/>
          </p:nvPr>
        </p:nvSpPr>
        <p:spPr>
          <a:xfrm>
            <a:off x="1721429" y="1952201"/>
            <a:ext cx="3201982" cy="418299"/>
          </a:xfrm>
        </p:spPr>
        <p:txBody>
          <a:bodyPr>
            <a:normAutofit fontScale="92500"/>
          </a:bodyPr>
          <a:lstStyle/>
          <a:p>
            <a:r>
              <a:rPr lang="en-US" dirty="0"/>
              <a:t>Few relevant tokens</a:t>
            </a:r>
          </a:p>
        </p:txBody>
      </p:sp>
      <p:sp>
        <p:nvSpPr>
          <p:cNvPr id="5" name="Text Placeholder 4">
            <a:extLst>
              <a:ext uri="{FF2B5EF4-FFF2-40B4-BE49-F238E27FC236}">
                <a16:creationId xmlns:a16="http://schemas.microsoft.com/office/drawing/2014/main" id="{6C2070AF-BE8A-DE49-35D2-6DBC127945C9}"/>
              </a:ext>
            </a:extLst>
          </p:cNvPr>
          <p:cNvSpPr>
            <a:spLocks noGrp="1"/>
          </p:cNvSpPr>
          <p:nvPr>
            <p:ph type="body" sz="quarter" idx="3"/>
          </p:nvPr>
        </p:nvSpPr>
        <p:spPr>
          <a:xfrm>
            <a:off x="6923745" y="295096"/>
            <a:ext cx="2630070" cy="419086"/>
          </a:xfrm>
        </p:spPr>
        <p:txBody>
          <a:bodyPr>
            <a:normAutofit fontScale="92500"/>
          </a:bodyPr>
          <a:lstStyle/>
          <a:p>
            <a:r>
              <a:rPr lang="en-US" dirty="0"/>
              <a:t>Many relevant tokens</a:t>
            </a:r>
          </a:p>
        </p:txBody>
      </p:sp>
      <p:pic>
        <p:nvPicPr>
          <p:cNvPr id="10" name="Picture 9">
            <a:extLst>
              <a:ext uri="{FF2B5EF4-FFF2-40B4-BE49-F238E27FC236}">
                <a16:creationId xmlns:a16="http://schemas.microsoft.com/office/drawing/2014/main" id="{9272DDB0-8ED9-9356-297C-3A928ECE2BD9}"/>
              </a:ext>
            </a:extLst>
          </p:cNvPr>
          <p:cNvPicPr>
            <a:picLocks noChangeAspect="1"/>
          </p:cNvPicPr>
          <p:nvPr/>
        </p:nvPicPr>
        <p:blipFill>
          <a:blip r:embed="rId2"/>
          <a:stretch>
            <a:fillRect/>
          </a:stretch>
        </p:blipFill>
        <p:spPr>
          <a:xfrm>
            <a:off x="1721429" y="2370500"/>
            <a:ext cx="3895584" cy="4414995"/>
          </a:xfrm>
          <a:prstGeom prst="rect">
            <a:avLst/>
          </a:prstGeom>
        </p:spPr>
      </p:pic>
      <p:pic>
        <p:nvPicPr>
          <p:cNvPr id="12" name="Picture 11">
            <a:extLst>
              <a:ext uri="{FF2B5EF4-FFF2-40B4-BE49-F238E27FC236}">
                <a16:creationId xmlns:a16="http://schemas.microsoft.com/office/drawing/2014/main" id="{C92106FA-585D-CBC6-2907-2E9C876127D9}"/>
              </a:ext>
            </a:extLst>
          </p:cNvPr>
          <p:cNvPicPr>
            <a:picLocks noChangeAspect="1"/>
          </p:cNvPicPr>
          <p:nvPr/>
        </p:nvPicPr>
        <p:blipFill>
          <a:blip r:embed="rId3"/>
          <a:stretch>
            <a:fillRect/>
          </a:stretch>
        </p:blipFill>
        <p:spPr>
          <a:xfrm>
            <a:off x="6923745" y="724667"/>
            <a:ext cx="4057143" cy="6133333"/>
          </a:xfrm>
          <a:prstGeom prst="rect">
            <a:avLst/>
          </a:prstGeom>
        </p:spPr>
      </p:pic>
    </p:spTree>
    <p:extLst>
      <p:ext uri="{BB962C8B-B14F-4D97-AF65-F5344CB8AC3E}">
        <p14:creationId xmlns:p14="http://schemas.microsoft.com/office/powerpoint/2010/main" val="721764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D58BE41-94A7-507E-145C-49E2FE4529A5}"/>
              </a:ext>
            </a:extLst>
          </p:cNvPr>
          <p:cNvSpPr>
            <a:spLocks noGrp="1"/>
          </p:cNvSpPr>
          <p:nvPr>
            <p:ph type="title"/>
          </p:nvPr>
        </p:nvSpPr>
        <p:spPr>
          <a:xfrm>
            <a:off x="1524000" y="1828800"/>
            <a:ext cx="10058400" cy="2743200"/>
          </a:xfrm>
        </p:spPr>
        <p:txBody>
          <a:bodyPr/>
          <a:lstStyle/>
          <a:p>
            <a:r>
              <a:rPr lang="en-US" dirty="0"/>
              <a:t>Let’s Go to the Playground</a:t>
            </a:r>
          </a:p>
        </p:txBody>
      </p:sp>
      <p:sp>
        <p:nvSpPr>
          <p:cNvPr id="6" name="Text Placeholder 5">
            <a:extLst>
              <a:ext uri="{FF2B5EF4-FFF2-40B4-BE49-F238E27FC236}">
                <a16:creationId xmlns:a16="http://schemas.microsoft.com/office/drawing/2014/main" id="{544C9C09-868D-72E7-434B-8CD423FC46FB}"/>
              </a:ext>
            </a:extLst>
          </p:cNvPr>
          <p:cNvSpPr>
            <a:spLocks noGrp="1"/>
          </p:cNvSpPr>
          <p:nvPr>
            <p:ph type="body" idx="1"/>
          </p:nvPr>
        </p:nvSpPr>
        <p:spPr/>
        <p:txBody>
          <a:bodyPr/>
          <a:lstStyle/>
          <a:p>
            <a:r>
              <a:rPr lang="en-US" dirty="0"/>
              <a:t>Starting Our First Big Adventure with the API</a:t>
            </a:r>
          </a:p>
        </p:txBody>
      </p:sp>
      <p:pic>
        <p:nvPicPr>
          <p:cNvPr id="7" name="Picture 6">
            <a:extLst>
              <a:ext uri="{FF2B5EF4-FFF2-40B4-BE49-F238E27FC236}">
                <a16:creationId xmlns:a16="http://schemas.microsoft.com/office/drawing/2014/main" id="{76776B0B-D22B-DEAC-61EF-BC305F861505}"/>
              </a:ext>
            </a:extLst>
          </p:cNvPr>
          <p:cNvPicPr>
            <a:picLocks noChangeAspect="1"/>
          </p:cNvPicPr>
          <p:nvPr/>
        </p:nvPicPr>
        <p:blipFill>
          <a:blip r:embed="rId2"/>
          <a:stretch>
            <a:fillRect/>
          </a:stretch>
        </p:blipFill>
        <p:spPr>
          <a:xfrm>
            <a:off x="3641562" y="325688"/>
            <a:ext cx="4908875" cy="3103312"/>
          </a:xfrm>
          <a:prstGeom prst="rect">
            <a:avLst/>
          </a:prstGeom>
        </p:spPr>
      </p:pic>
    </p:spTree>
    <p:extLst>
      <p:ext uri="{BB962C8B-B14F-4D97-AF65-F5344CB8AC3E}">
        <p14:creationId xmlns:p14="http://schemas.microsoft.com/office/powerpoint/2010/main" val="10746205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3AAAA6E-ABF8-CDD7-14D5-813674E0FEBA}"/>
              </a:ext>
            </a:extLst>
          </p:cNvPr>
          <p:cNvSpPr>
            <a:spLocks noGrp="1"/>
          </p:cNvSpPr>
          <p:nvPr>
            <p:ph type="title"/>
          </p:nvPr>
        </p:nvSpPr>
        <p:spPr>
          <a:xfrm>
            <a:off x="1524000" y="457200"/>
            <a:ext cx="9144000" cy="838200"/>
          </a:xfrm>
        </p:spPr>
        <p:txBody>
          <a:bodyPr/>
          <a:lstStyle/>
          <a:p>
            <a:r>
              <a:rPr lang="en-US" dirty="0"/>
              <a:t>Total Token Length</a:t>
            </a:r>
          </a:p>
        </p:txBody>
      </p:sp>
      <p:pic>
        <p:nvPicPr>
          <p:cNvPr id="9" name="Picture 8">
            <a:extLst>
              <a:ext uri="{FF2B5EF4-FFF2-40B4-BE49-F238E27FC236}">
                <a16:creationId xmlns:a16="http://schemas.microsoft.com/office/drawing/2014/main" id="{355E135F-2676-3B59-EF1A-2F130833653C}"/>
              </a:ext>
            </a:extLst>
          </p:cNvPr>
          <p:cNvPicPr>
            <a:picLocks noChangeAspect="1"/>
          </p:cNvPicPr>
          <p:nvPr/>
        </p:nvPicPr>
        <p:blipFill>
          <a:blip r:embed="rId2"/>
          <a:stretch>
            <a:fillRect/>
          </a:stretch>
        </p:blipFill>
        <p:spPr>
          <a:xfrm>
            <a:off x="2362200" y="1447800"/>
            <a:ext cx="7467600" cy="5195767"/>
          </a:xfrm>
          <a:prstGeom prst="rect">
            <a:avLst/>
          </a:prstGeom>
        </p:spPr>
      </p:pic>
    </p:spTree>
    <p:extLst>
      <p:ext uri="{BB962C8B-B14F-4D97-AF65-F5344CB8AC3E}">
        <p14:creationId xmlns:p14="http://schemas.microsoft.com/office/powerpoint/2010/main" val="9698819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11768C-E52D-910C-BB21-E524CDE35F76}"/>
              </a:ext>
            </a:extLst>
          </p:cNvPr>
          <p:cNvSpPr>
            <a:spLocks noGrp="1"/>
          </p:cNvSpPr>
          <p:nvPr>
            <p:ph type="title"/>
          </p:nvPr>
        </p:nvSpPr>
        <p:spPr/>
        <p:txBody>
          <a:bodyPr/>
          <a:lstStyle/>
          <a:p>
            <a:r>
              <a:rPr lang="en-US" dirty="0"/>
              <a:t>Maximum Length</a:t>
            </a:r>
            <a:br>
              <a:rPr lang="en-US" dirty="0"/>
            </a:br>
            <a:r>
              <a:rPr lang="en-US" dirty="0"/>
              <a:t>(aka max_tokens)</a:t>
            </a:r>
          </a:p>
        </p:txBody>
      </p:sp>
      <p:sp>
        <p:nvSpPr>
          <p:cNvPr id="4" name="Text Placeholder 3">
            <a:extLst>
              <a:ext uri="{FF2B5EF4-FFF2-40B4-BE49-F238E27FC236}">
                <a16:creationId xmlns:a16="http://schemas.microsoft.com/office/drawing/2014/main" id="{95EAE509-B757-6ECA-6B9A-C77D9B4C5340}"/>
              </a:ext>
            </a:extLst>
          </p:cNvPr>
          <p:cNvSpPr>
            <a:spLocks noGrp="1"/>
          </p:cNvSpPr>
          <p:nvPr>
            <p:ph type="body" idx="1"/>
          </p:nvPr>
        </p:nvSpPr>
        <p:spPr/>
        <p:txBody>
          <a:bodyPr/>
          <a:lstStyle/>
          <a:p>
            <a:r>
              <a:rPr lang="en-US" dirty="0"/>
              <a:t>How Much is Enough?</a:t>
            </a:r>
          </a:p>
        </p:txBody>
      </p:sp>
      <p:pic>
        <p:nvPicPr>
          <p:cNvPr id="5" name="Picture 4">
            <a:extLst>
              <a:ext uri="{FF2B5EF4-FFF2-40B4-BE49-F238E27FC236}">
                <a16:creationId xmlns:a16="http://schemas.microsoft.com/office/drawing/2014/main" id="{FF80CA30-8851-1EF4-250A-E203A40AD0D5}"/>
              </a:ext>
            </a:extLst>
          </p:cNvPr>
          <p:cNvPicPr>
            <a:picLocks noChangeAspect="1"/>
          </p:cNvPicPr>
          <p:nvPr/>
        </p:nvPicPr>
        <p:blipFill>
          <a:blip r:embed="rId2"/>
          <a:stretch>
            <a:fillRect/>
          </a:stretch>
        </p:blipFill>
        <p:spPr>
          <a:xfrm>
            <a:off x="4078878" y="1371600"/>
            <a:ext cx="4034243" cy="1295400"/>
          </a:xfrm>
          <a:prstGeom prst="rect">
            <a:avLst/>
          </a:prstGeom>
        </p:spPr>
      </p:pic>
    </p:spTree>
    <p:extLst>
      <p:ext uri="{BB962C8B-B14F-4D97-AF65-F5344CB8AC3E}">
        <p14:creationId xmlns:p14="http://schemas.microsoft.com/office/powerpoint/2010/main" val="5427050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8F209-7367-FB6E-748B-F78663F27BD9}"/>
              </a:ext>
            </a:extLst>
          </p:cNvPr>
          <p:cNvSpPr>
            <a:spLocks noGrp="1"/>
          </p:cNvSpPr>
          <p:nvPr>
            <p:ph type="title"/>
          </p:nvPr>
        </p:nvSpPr>
        <p:spPr/>
        <p:txBody>
          <a:bodyPr/>
          <a:lstStyle/>
          <a:p>
            <a:r>
              <a:rPr lang="en-US" dirty="0"/>
              <a:t>Input vs Output Token Length</a:t>
            </a:r>
          </a:p>
        </p:txBody>
      </p:sp>
      <p:graphicFrame>
        <p:nvGraphicFramePr>
          <p:cNvPr id="3" name="Table 2">
            <a:extLst>
              <a:ext uri="{FF2B5EF4-FFF2-40B4-BE49-F238E27FC236}">
                <a16:creationId xmlns:a16="http://schemas.microsoft.com/office/drawing/2014/main" id="{11C44070-57B7-4E46-D1C4-05E40F9FB55B}"/>
              </a:ext>
            </a:extLst>
          </p:cNvPr>
          <p:cNvGraphicFramePr>
            <a:graphicFrameLocks noGrp="1"/>
          </p:cNvGraphicFramePr>
          <p:nvPr>
            <p:extLst>
              <p:ext uri="{D42A27DB-BD31-4B8C-83A1-F6EECF244321}">
                <p14:modId xmlns:p14="http://schemas.microsoft.com/office/powerpoint/2010/main" val="2884748305"/>
              </p:ext>
            </p:extLst>
          </p:nvPr>
        </p:nvGraphicFramePr>
        <p:xfrm>
          <a:off x="1828800" y="1828800"/>
          <a:ext cx="8534400" cy="4876800"/>
        </p:xfrm>
        <a:graphic>
          <a:graphicData uri="http://schemas.openxmlformats.org/drawingml/2006/table">
            <a:tbl>
              <a:tblPr>
                <a:tableStyleId>{BC89EF96-8CEA-46FF-86C4-4CE0E7609802}</a:tableStyleId>
              </a:tblPr>
              <a:tblGrid>
                <a:gridCol w="2844800">
                  <a:extLst>
                    <a:ext uri="{9D8B030D-6E8A-4147-A177-3AD203B41FA5}">
                      <a16:colId xmlns:a16="http://schemas.microsoft.com/office/drawing/2014/main" val="1993136107"/>
                    </a:ext>
                  </a:extLst>
                </a:gridCol>
                <a:gridCol w="2844800">
                  <a:extLst>
                    <a:ext uri="{9D8B030D-6E8A-4147-A177-3AD203B41FA5}">
                      <a16:colId xmlns:a16="http://schemas.microsoft.com/office/drawing/2014/main" val="1429279307"/>
                    </a:ext>
                  </a:extLst>
                </a:gridCol>
                <a:gridCol w="2844800">
                  <a:extLst>
                    <a:ext uri="{9D8B030D-6E8A-4147-A177-3AD203B41FA5}">
                      <a16:colId xmlns:a16="http://schemas.microsoft.com/office/drawing/2014/main" val="694524336"/>
                    </a:ext>
                  </a:extLst>
                </a:gridCol>
              </a:tblGrid>
              <a:tr h="406400">
                <a:tc>
                  <a:txBody>
                    <a:bodyPr/>
                    <a:lstStyle/>
                    <a:p>
                      <a:pPr algn="l"/>
                      <a:r>
                        <a:rPr lang="en-US" sz="1800" b="1" dirty="0">
                          <a:effectLst/>
                        </a:rPr>
                        <a:t>Model</a:t>
                      </a:r>
                    </a:p>
                  </a:txBody>
                  <a:tcPr marL="66675" marR="66675" marT="33338" marB="33338" anchor="ctr">
                    <a:solidFill>
                      <a:schemeClr val="accent1">
                        <a:lumMod val="50000"/>
                      </a:schemeClr>
                    </a:solidFill>
                  </a:tcPr>
                </a:tc>
                <a:tc>
                  <a:txBody>
                    <a:bodyPr/>
                    <a:lstStyle/>
                    <a:p>
                      <a:pPr algn="l"/>
                      <a:r>
                        <a:rPr lang="en-US" sz="1800" b="1" dirty="0">
                          <a:effectLst/>
                        </a:rPr>
                        <a:t>Max Input Tokens</a:t>
                      </a:r>
                    </a:p>
                  </a:txBody>
                  <a:tcPr marL="66675" marR="66675" marT="33338" marB="33338" anchor="ctr">
                    <a:solidFill>
                      <a:schemeClr val="accent1">
                        <a:lumMod val="50000"/>
                      </a:schemeClr>
                    </a:solidFill>
                  </a:tcPr>
                </a:tc>
                <a:tc>
                  <a:txBody>
                    <a:bodyPr/>
                    <a:lstStyle/>
                    <a:p>
                      <a:pPr algn="l"/>
                      <a:r>
                        <a:rPr lang="en-US" sz="1800" b="1" dirty="0">
                          <a:effectLst/>
                        </a:rPr>
                        <a:t>Max Output Tokens</a:t>
                      </a:r>
                    </a:p>
                  </a:txBody>
                  <a:tcPr marL="66675" marR="66675" marT="33338" marB="33338" anchor="ctr">
                    <a:solidFill>
                      <a:schemeClr val="accent1">
                        <a:lumMod val="50000"/>
                      </a:schemeClr>
                    </a:solidFill>
                  </a:tcPr>
                </a:tc>
                <a:extLst>
                  <a:ext uri="{0D108BD9-81ED-4DB2-BD59-A6C34878D82A}">
                    <a16:rowId xmlns:a16="http://schemas.microsoft.com/office/drawing/2014/main" val="401759933"/>
                  </a:ext>
                </a:extLst>
              </a:tr>
              <a:tr h="406400">
                <a:tc>
                  <a:txBody>
                    <a:bodyPr/>
                    <a:lstStyle/>
                    <a:p>
                      <a:pPr algn="l" fontAlgn="t"/>
                      <a:r>
                        <a:rPr lang="en-US" sz="1800">
                          <a:effectLst/>
                        </a:rPr>
                        <a:t>gpt-4-0125-preview</a:t>
                      </a:r>
                    </a:p>
                  </a:txBody>
                  <a:tcPr marL="66675" marR="66675" marT="33338" marB="33338"/>
                </a:tc>
                <a:tc>
                  <a:txBody>
                    <a:bodyPr/>
                    <a:lstStyle/>
                    <a:p>
                      <a:pPr algn="l" fontAlgn="t"/>
                      <a:r>
                        <a:rPr lang="en-US" sz="1800">
                          <a:effectLst/>
                        </a:rPr>
                        <a:t>128,000 tokens</a:t>
                      </a:r>
                    </a:p>
                  </a:txBody>
                  <a:tcPr marL="66675" marR="66675" marT="33338" marB="33338"/>
                </a:tc>
                <a:tc>
                  <a:txBody>
                    <a:bodyPr/>
                    <a:lstStyle/>
                    <a:p>
                      <a:pPr algn="l" fontAlgn="t"/>
                      <a:r>
                        <a:rPr lang="en-US" sz="1800" dirty="0">
                          <a:effectLst/>
                        </a:rPr>
                        <a:t>4,096 tokens</a:t>
                      </a:r>
                    </a:p>
                  </a:txBody>
                  <a:tcPr marL="66675" marR="66675" marT="33338" marB="33338"/>
                </a:tc>
                <a:extLst>
                  <a:ext uri="{0D108BD9-81ED-4DB2-BD59-A6C34878D82A}">
                    <a16:rowId xmlns:a16="http://schemas.microsoft.com/office/drawing/2014/main" val="1855245929"/>
                  </a:ext>
                </a:extLst>
              </a:tr>
              <a:tr h="406400">
                <a:tc>
                  <a:txBody>
                    <a:bodyPr/>
                    <a:lstStyle/>
                    <a:p>
                      <a:pPr algn="l" fontAlgn="t"/>
                      <a:r>
                        <a:rPr lang="en-US" sz="1800" dirty="0">
                          <a:effectLst/>
                        </a:rPr>
                        <a:t>gpt-4-turbo-preview</a:t>
                      </a:r>
                    </a:p>
                  </a:txBody>
                  <a:tcPr marL="66675" marR="66675" marT="33338" marB="33338"/>
                </a:tc>
                <a:tc>
                  <a:txBody>
                    <a:bodyPr/>
                    <a:lstStyle/>
                    <a:p>
                      <a:pPr algn="l" fontAlgn="t"/>
                      <a:r>
                        <a:rPr lang="en-US" sz="1800">
                          <a:effectLst/>
                        </a:rPr>
                        <a:t>128,000 tokens</a:t>
                      </a:r>
                    </a:p>
                  </a:txBody>
                  <a:tcPr marL="66675" marR="66675" marT="33338" marB="33338"/>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effectLst/>
                        </a:rPr>
                        <a:t>4,096 tokens</a:t>
                      </a:r>
                    </a:p>
                  </a:txBody>
                  <a:tcPr marL="66675" marR="66675" marT="33338" marB="33338"/>
                </a:tc>
                <a:extLst>
                  <a:ext uri="{0D108BD9-81ED-4DB2-BD59-A6C34878D82A}">
                    <a16:rowId xmlns:a16="http://schemas.microsoft.com/office/drawing/2014/main" val="2701375657"/>
                  </a:ext>
                </a:extLst>
              </a:tr>
              <a:tr h="406400">
                <a:tc>
                  <a:txBody>
                    <a:bodyPr/>
                    <a:lstStyle/>
                    <a:p>
                      <a:pPr algn="l" fontAlgn="t"/>
                      <a:r>
                        <a:rPr lang="en-US" sz="1800">
                          <a:effectLst/>
                        </a:rPr>
                        <a:t>gpt-4-1106-preview</a:t>
                      </a:r>
                    </a:p>
                  </a:txBody>
                  <a:tcPr marL="66675" marR="66675" marT="33338" marB="33338"/>
                </a:tc>
                <a:tc>
                  <a:txBody>
                    <a:bodyPr/>
                    <a:lstStyle/>
                    <a:p>
                      <a:pPr algn="l" fontAlgn="t"/>
                      <a:r>
                        <a:rPr lang="en-US" sz="1800">
                          <a:effectLst/>
                        </a:rPr>
                        <a:t>128,000 tokens</a:t>
                      </a:r>
                    </a:p>
                  </a:txBody>
                  <a:tcPr marL="66675" marR="66675" marT="33338" marB="33338"/>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effectLst/>
                        </a:rPr>
                        <a:t>4,096 tokens</a:t>
                      </a:r>
                    </a:p>
                  </a:txBody>
                  <a:tcPr marL="66675" marR="66675" marT="33338" marB="33338"/>
                </a:tc>
                <a:extLst>
                  <a:ext uri="{0D108BD9-81ED-4DB2-BD59-A6C34878D82A}">
                    <a16:rowId xmlns:a16="http://schemas.microsoft.com/office/drawing/2014/main" val="2249664109"/>
                  </a:ext>
                </a:extLst>
              </a:tr>
              <a:tr h="406400">
                <a:tc>
                  <a:txBody>
                    <a:bodyPr/>
                    <a:lstStyle/>
                    <a:p>
                      <a:pPr algn="l" fontAlgn="t"/>
                      <a:r>
                        <a:rPr lang="en-US" sz="1800">
                          <a:effectLst/>
                        </a:rPr>
                        <a:t>gpt-4</a:t>
                      </a:r>
                    </a:p>
                  </a:txBody>
                  <a:tcPr marL="66675" marR="66675" marT="33338" marB="33338"/>
                </a:tc>
                <a:tc>
                  <a:txBody>
                    <a:bodyPr/>
                    <a:lstStyle/>
                    <a:p>
                      <a:pPr algn="l" fontAlgn="t"/>
                      <a:r>
                        <a:rPr lang="en-US" sz="1800">
                          <a:effectLst/>
                        </a:rPr>
                        <a:t>8,192 tokens</a:t>
                      </a:r>
                    </a:p>
                  </a:txBody>
                  <a:tcPr marL="66675" marR="66675" marT="33338" marB="33338"/>
                </a:tc>
                <a:tc>
                  <a:txBody>
                    <a:bodyPr/>
                    <a:lstStyle/>
                    <a:p>
                      <a:pPr algn="l" fontAlgn="t"/>
                      <a:r>
                        <a:rPr lang="en-US" sz="1800" dirty="0">
                          <a:effectLst/>
                        </a:rPr>
                        <a:t>8,192 tokens</a:t>
                      </a:r>
                    </a:p>
                  </a:txBody>
                  <a:tcPr marL="66675" marR="66675" marT="33338" marB="33338"/>
                </a:tc>
                <a:extLst>
                  <a:ext uri="{0D108BD9-81ED-4DB2-BD59-A6C34878D82A}">
                    <a16:rowId xmlns:a16="http://schemas.microsoft.com/office/drawing/2014/main" val="2695802820"/>
                  </a:ext>
                </a:extLst>
              </a:tr>
              <a:tr h="406400">
                <a:tc>
                  <a:txBody>
                    <a:bodyPr/>
                    <a:lstStyle/>
                    <a:p>
                      <a:pPr algn="l" fontAlgn="t"/>
                      <a:r>
                        <a:rPr lang="en-US" sz="1800">
                          <a:effectLst/>
                        </a:rPr>
                        <a:t>gpt-4-0613</a:t>
                      </a:r>
                    </a:p>
                  </a:txBody>
                  <a:tcPr marL="66675" marR="66675" marT="33338" marB="33338"/>
                </a:tc>
                <a:tc>
                  <a:txBody>
                    <a:bodyPr/>
                    <a:lstStyle/>
                    <a:p>
                      <a:pPr algn="l" fontAlgn="t"/>
                      <a:r>
                        <a:rPr lang="en-US" sz="1800">
                          <a:effectLst/>
                        </a:rPr>
                        <a:t>8,192 tokens</a:t>
                      </a:r>
                    </a:p>
                  </a:txBody>
                  <a:tcPr marL="66675" marR="66675" marT="33338" marB="33338"/>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effectLst/>
                        </a:rPr>
                        <a:t>8,192 tokens</a:t>
                      </a:r>
                    </a:p>
                  </a:txBody>
                  <a:tcPr marL="66675" marR="66675" marT="33338" marB="33338"/>
                </a:tc>
                <a:extLst>
                  <a:ext uri="{0D108BD9-81ED-4DB2-BD59-A6C34878D82A}">
                    <a16:rowId xmlns:a16="http://schemas.microsoft.com/office/drawing/2014/main" val="3057789595"/>
                  </a:ext>
                </a:extLst>
              </a:tr>
              <a:tr h="406400">
                <a:tc>
                  <a:txBody>
                    <a:bodyPr/>
                    <a:lstStyle/>
                    <a:p>
                      <a:pPr algn="l" fontAlgn="t"/>
                      <a:r>
                        <a:rPr lang="en-US" sz="1800">
                          <a:effectLst/>
                        </a:rPr>
                        <a:t>gpt-3.5-turbo-1106</a:t>
                      </a:r>
                    </a:p>
                  </a:txBody>
                  <a:tcPr marL="66675" marR="66675" marT="33338" marB="33338"/>
                </a:tc>
                <a:tc>
                  <a:txBody>
                    <a:bodyPr/>
                    <a:lstStyle/>
                    <a:p>
                      <a:pPr algn="l" fontAlgn="t"/>
                      <a:r>
                        <a:rPr lang="en-US" sz="1800">
                          <a:effectLst/>
                        </a:rPr>
                        <a:t>16,385 tokens</a:t>
                      </a:r>
                    </a:p>
                  </a:txBody>
                  <a:tcPr marL="66675" marR="66675" marT="33338" marB="33338"/>
                </a:tc>
                <a:tc>
                  <a:txBody>
                    <a:bodyPr/>
                    <a:lstStyle/>
                    <a:p>
                      <a:pPr algn="l" fontAlgn="t"/>
                      <a:r>
                        <a:rPr lang="en-US" sz="1800" dirty="0">
                          <a:effectLst/>
                        </a:rPr>
                        <a:t>4,096 tokens</a:t>
                      </a:r>
                    </a:p>
                  </a:txBody>
                  <a:tcPr marL="66675" marR="66675" marT="33338" marB="33338"/>
                </a:tc>
                <a:extLst>
                  <a:ext uri="{0D108BD9-81ED-4DB2-BD59-A6C34878D82A}">
                    <a16:rowId xmlns:a16="http://schemas.microsoft.com/office/drawing/2014/main" val="3425080731"/>
                  </a:ext>
                </a:extLst>
              </a:tr>
              <a:tr h="406400">
                <a:tc>
                  <a:txBody>
                    <a:bodyPr/>
                    <a:lstStyle/>
                    <a:p>
                      <a:pPr algn="l" fontAlgn="t"/>
                      <a:r>
                        <a:rPr lang="en-US" sz="1800">
                          <a:effectLst/>
                        </a:rPr>
                        <a:t>gpt-3.5-turbo</a:t>
                      </a:r>
                    </a:p>
                  </a:txBody>
                  <a:tcPr marL="66675" marR="66675" marT="33338" marB="33338"/>
                </a:tc>
                <a:tc>
                  <a:txBody>
                    <a:bodyPr/>
                    <a:lstStyle/>
                    <a:p>
                      <a:pPr algn="l" fontAlgn="t"/>
                      <a:r>
                        <a:rPr lang="en-US" sz="1800" dirty="0">
                          <a:effectLst/>
                        </a:rPr>
                        <a:t>16,385 tokens</a:t>
                      </a:r>
                    </a:p>
                  </a:txBody>
                  <a:tcPr marL="66675" marR="66675" marT="33338" marB="33338"/>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effectLst/>
                        </a:rPr>
                        <a:t>4,096 tokens</a:t>
                      </a:r>
                    </a:p>
                  </a:txBody>
                  <a:tcPr marL="66675" marR="66675" marT="33338" marB="33338"/>
                </a:tc>
                <a:extLst>
                  <a:ext uri="{0D108BD9-81ED-4DB2-BD59-A6C34878D82A}">
                    <a16:rowId xmlns:a16="http://schemas.microsoft.com/office/drawing/2014/main" val="2403305894"/>
                  </a:ext>
                </a:extLst>
              </a:tr>
              <a:tr h="406400">
                <a:tc>
                  <a:txBody>
                    <a:bodyPr/>
                    <a:lstStyle/>
                    <a:p>
                      <a:pPr algn="l" fontAlgn="t"/>
                      <a:r>
                        <a:rPr lang="en-US" sz="1800">
                          <a:effectLst/>
                        </a:rPr>
                        <a:t>gpt-3.5-turbo-16k</a:t>
                      </a:r>
                    </a:p>
                  </a:txBody>
                  <a:tcPr marL="66675" marR="66675" marT="33338" marB="33338"/>
                </a:tc>
                <a:tc>
                  <a:txBody>
                    <a:bodyPr/>
                    <a:lstStyle/>
                    <a:p>
                      <a:pPr algn="l" fontAlgn="t"/>
                      <a:r>
                        <a:rPr lang="en-US" sz="1800">
                          <a:effectLst/>
                        </a:rPr>
                        <a:t>16,384 tokens</a:t>
                      </a:r>
                    </a:p>
                  </a:txBody>
                  <a:tcPr marL="66675" marR="66675" marT="33338" marB="33338"/>
                </a:tc>
                <a:tc>
                  <a:txBody>
                    <a:bodyPr/>
                    <a:lstStyle/>
                    <a:p>
                      <a:pPr algn="l" fontAlgn="t"/>
                      <a:r>
                        <a:rPr lang="en-US" sz="1800" dirty="0">
                          <a:effectLst/>
                        </a:rPr>
                        <a:t>16,385 tokens</a:t>
                      </a:r>
                    </a:p>
                  </a:txBody>
                  <a:tcPr marL="66675" marR="66675" marT="33338" marB="33338"/>
                </a:tc>
                <a:extLst>
                  <a:ext uri="{0D108BD9-81ED-4DB2-BD59-A6C34878D82A}">
                    <a16:rowId xmlns:a16="http://schemas.microsoft.com/office/drawing/2014/main" val="1184999187"/>
                  </a:ext>
                </a:extLst>
              </a:tr>
              <a:tr h="406400">
                <a:tc>
                  <a:txBody>
                    <a:bodyPr/>
                    <a:lstStyle/>
                    <a:p>
                      <a:pPr algn="l" fontAlgn="t"/>
                      <a:r>
                        <a:rPr lang="en-US" sz="1800">
                          <a:effectLst/>
                        </a:rPr>
                        <a:t>gpt-3.5-turbo-0613</a:t>
                      </a:r>
                    </a:p>
                  </a:txBody>
                  <a:tcPr marL="66675" marR="66675" marT="33338" marB="33338"/>
                </a:tc>
                <a:tc>
                  <a:txBody>
                    <a:bodyPr/>
                    <a:lstStyle/>
                    <a:p>
                      <a:pPr algn="l" fontAlgn="t"/>
                      <a:r>
                        <a:rPr lang="en-US" sz="1800" dirty="0">
                          <a:effectLst/>
                        </a:rPr>
                        <a:t>4,096 tokens</a:t>
                      </a:r>
                    </a:p>
                  </a:txBody>
                  <a:tcPr marL="66675" marR="66675" marT="33338" marB="33338"/>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effectLst/>
                        </a:rPr>
                        <a:t>4,096 tokens</a:t>
                      </a:r>
                    </a:p>
                  </a:txBody>
                  <a:tcPr marL="66675" marR="66675" marT="33338" marB="33338"/>
                </a:tc>
                <a:extLst>
                  <a:ext uri="{0D108BD9-81ED-4DB2-BD59-A6C34878D82A}">
                    <a16:rowId xmlns:a16="http://schemas.microsoft.com/office/drawing/2014/main" val="2613493234"/>
                  </a:ext>
                </a:extLst>
              </a:tr>
              <a:tr h="406400">
                <a:tc>
                  <a:txBody>
                    <a:bodyPr/>
                    <a:lstStyle/>
                    <a:p>
                      <a:pPr algn="l" fontAlgn="t"/>
                      <a:r>
                        <a:rPr lang="en-US" sz="1800" dirty="0">
                          <a:effectLst/>
                        </a:rPr>
                        <a:t>gpt-3.5-turbo-16k-0613</a:t>
                      </a:r>
                    </a:p>
                  </a:txBody>
                  <a:tcPr marL="66675" marR="66675" marT="33338" marB="33338"/>
                </a:tc>
                <a:tc>
                  <a:txBody>
                    <a:bodyPr/>
                    <a:lstStyle/>
                    <a:p>
                      <a:pPr algn="l" fontAlgn="t"/>
                      <a:r>
                        <a:rPr lang="en-US" sz="1800" dirty="0">
                          <a:effectLst/>
                        </a:rPr>
                        <a:t>16,384 tokens</a:t>
                      </a:r>
                    </a:p>
                  </a:txBody>
                  <a:tcPr marL="66675" marR="66675" marT="33338" marB="33338"/>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effectLst/>
                        </a:rPr>
                        <a:t>16,385 tokens</a:t>
                      </a:r>
                    </a:p>
                  </a:txBody>
                  <a:tcPr marL="66675" marR="66675" marT="33338" marB="33338"/>
                </a:tc>
                <a:extLst>
                  <a:ext uri="{0D108BD9-81ED-4DB2-BD59-A6C34878D82A}">
                    <a16:rowId xmlns:a16="http://schemas.microsoft.com/office/drawing/2014/main" val="467938339"/>
                  </a:ext>
                </a:extLst>
              </a:tr>
              <a:tr h="406400">
                <a:tc>
                  <a:txBody>
                    <a:bodyPr/>
                    <a:lstStyle/>
                    <a:p>
                      <a:pPr algn="l" fontAlgn="t"/>
                      <a:r>
                        <a:rPr lang="en-US" sz="1800" dirty="0">
                          <a:effectLst/>
                        </a:rPr>
                        <a:t>gpt-3.5-turbo-0125</a:t>
                      </a:r>
                    </a:p>
                  </a:txBody>
                  <a:tcPr marL="66675" marR="66675" marT="33338" marB="33338"/>
                </a:tc>
                <a:tc>
                  <a:txBody>
                    <a:bodyPr/>
                    <a:lstStyle/>
                    <a:p>
                      <a:pPr algn="l" fontAlgn="t"/>
                      <a:r>
                        <a:rPr lang="en-US" sz="1800" dirty="0">
                          <a:effectLst/>
                        </a:rPr>
                        <a:t>16,384 tokens</a:t>
                      </a:r>
                    </a:p>
                  </a:txBody>
                  <a:tcPr marL="66675" marR="66675" marT="33338" marB="33338"/>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dirty="0">
                          <a:effectLst/>
                        </a:rPr>
                        <a:t>4,096 tokens</a:t>
                      </a:r>
                    </a:p>
                  </a:txBody>
                  <a:tcPr marL="66675" marR="66675" marT="33338" marB="33338"/>
                </a:tc>
                <a:extLst>
                  <a:ext uri="{0D108BD9-81ED-4DB2-BD59-A6C34878D82A}">
                    <a16:rowId xmlns:a16="http://schemas.microsoft.com/office/drawing/2014/main" val="1227733807"/>
                  </a:ext>
                </a:extLst>
              </a:tr>
            </a:tbl>
          </a:graphicData>
        </a:graphic>
      </p:graphicFrame>
    </p:spTree>
    <p:extLst>
      <p:ext uri="{BB962C8B-B14F-4D97-AF65-F5344CB8AC3E}">
        <p14:creationId xmlns:p14="http://schemas.microsoft.com/office/powerpoint/2010/main" val="2799120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83A9D-E9A5-22DA-A303-C06378A5B7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1F7469-DD7F-025D-9257-7783F506DD21}"/>
              </a:ext>
            </a:extLst>
          </p:cNvPr>
          <p:cNvSpPr>
            <a:spLocks noGrp="1"/>
          </p:cNvSpPr>
          <p:nvPr>
            <p:ph type="title"/>
          </p:nvPr>
        </p:nvSpPr>
        <p:spPr/>
        <p:txBody>
          <a:bodyPr/>
          <a:lstStyle/>
          <a:p>
            <a:r>
              <a:rPr lang="en-US" dirty="0"/>
              <a:t>Total Token Length</a:t>
            </a:r>
          </a:p>
        </p:txBody>
      </p:sp>
      <p:grpSp>
        <p:nvGrpSpPr>
          <p:cNvPr id="3" name="Group 2">
            <a:extLst>
              <a:ext uri="{FF2B5EF4-FFF2-40B4-BE49-F238E27FC236}">
                <a16:creationId xmlns:a16="http://schemas.microsoft.com/office/drawing/2014/main" id="{5E8C3728-2F40-72EC-4A78-F1518E1CD73C}"/>
              </a:ext>
            </a:extLst>
          </p:cNvPr>
          <p:cNvGrpSpPr/>
          <p:nvPr/>
        </p:nvGrpSpPr>
        <p:grpSpPr>
          <a:xfrm>
            <a:off x="1257300" y="2705100"/>
            <a:ext cx="9677400" cy="1447800"/>
            <a:chOff x="1752600" y="2743200"/>
            <a:chExt cx="7467600" cy="685800"/>
          </a:xfrm>
        </p:grpSpPr>
        <p:sp>
          <p:nvSpPr>
            <p:cNvPr id="5" name="Rectangle 4">
              <a:extLst>
                <a:ext uri="{FF2B5EF4-FFF2-40B4-BE49-F238E27FC236}">
                  <a16:creationId xmlns:a16="http://schemas.microsoft.com/office/drawing/2014/main" id="{71417851-5498-F492-DF83-DD881409BC59}"/>
                </a:ext>
              </a:extLst>
            </p:cNvPr>
            <p:cNvSpPr/>
            <p:nvPr/>
          </p:nvSpPr>
          <p:spPr>
            <a:xfrm>
              <a:off x="1752600" y="2743200"/>
              <a:ext cx="3733800" cy="6858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Prompt Tokens</a:t>
              </a:r>
            </a:p>
          </p:txBody>
        </p:sp>
        <p:sp>
          <p:nvSpPr>
            <p:cNvPr id="6" name="Rectangle 5">
              <a:extLst>
                <a:ext uri="{FF2B5EF4-FFF2-40B4-BE49-F238E27FC236}">
                  <a16:creationId xmlns:a16="http://schemas.microsoft.com/office/drawing/2014/main" id="{2C56C9DF-44DF-5C02-4972-BA33D717AE9F}"/>
                </a:ext>
              </a:extLst>
            </p:cNvPr>
            <p:cNvSpPr/>
            <p:nvPr/>
          </p:nvSpPr>
          <p:spPr>
            <a:xfrm>
              <a:off x="5486400" y="2743200"/>
              <a:ext cx="3733800" cy="6858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Completion (Output) Tokens</a:t>
              </a:r>
            </a:p>
          </p:txBody>
        </p:sp>
      </p:grpSp>
    </p:spTree>
    <p:extLst>
      <p:ext uri="{BB962C8B-B14F-4D97-AF65-F5344CB8AC3E}">
        <p14:creationId xmlns:p14="http://schemas.microsoft.com/office/powerpoint/2010/main" val="31838852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9E0267-1D7D-D594-EBB8-0F05D8644F88}"/>
              </a:ext>
            </a:extLst>
          </p:cNvPr>
          <p:cNvSpPr>
            <a:spLocks noGrp="1"/>
          </p:cNvSpPr>
          <p:nvPr>
            <p:ph type="title"/>
          </p:nvPr>
        </p:nvSpPr>
        <p:spPr>
          <a:xfrm>
            <a:off x="1524000" y="457200"/>
            <a:ext cx="9144000" cy="990600"/>
          </a:xfrm>
        </p:spPr>
        <p:txBody>
          <a:bodyPr/>
          <a:lstStyle/>
          <a:p>
            <a:r>
              <a:rPr lang="en-US" dirty="0"/>
              <a:t>What is Maximum Length?</a:t>
            </a:r>
          </a:p>
        </p:txBody>
      </p:sp>
      <p:pic>
        <p:nvPicPr>
          <p:cNvPr id="6" name="Picture 5">
            <a:extLst>
              <a:ext uri="{FF2B5EF4-FFF2-40B4-BE49-F238E27FC236}">
                <a16:creationId xmlns:a16="http://schemas.microsoft.com/office/drawing/2014/main" id="{8EB93716-0E59-29EC-FFDB-1880E13D0E32}"/>
              </a:ext>
            </a:extLst>
          </p:cNvPr>
          <p:cNvPicPr>
            <a:picLocks noChangeAspect="1"/>
          </p:cNvPicPr>
          <p:nvPr/>
        </p:nvPicPr>
        <p:blipFill>
          <a:blip r:embed="rId2"/>
          <a:stretch>
            <a:fillRect/>
          </a:stretch>
        </p:blipFill>
        <p:spPr>
          <a:xfrm>
            <a:off x="2993679" y="2043297"/>
            <a:ext cx="6204642" cy="2771405"/>
          </a:xfrm>
          <a:prstGeom prst="rect">
            <a:avLst/>
          </a:prstGeom>
        </p:spPr>
      </p:pic>
    </p:spTree>
    <p:extLst>
      <p:ext uri="{BB962C8B-B14F-4D97-AF65-F5344CB8AC3E}">
        <p14:creationId xmlns:p14="http://schemas.microsoft.com/office/powerpoint/2010/main" val="24264803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AE4C3-A7F9-BABA-1376-83AD70D1E1B6}"/>
              </a:ext>
            </a:extLst>
          </p:cNvPr>
          <p:cNvSpPr>
            <a:spLocks noGrp="1"/>
          </p:cNvSpPr>
          <p:nvPr>
            <p:ph type="title"/>
          </p:nvPr>
        </p:nvSpPr>
        <p:spPr>
          <a:xfrm>
            <a:off x="1524000" y="76200"/>
            <a:ext cx="9144000" cy="685800"/>
          </a:xfrm>
        </p:spPr>
        <p:txBody>
          <a:bodyPr/>
          <a:lstStyle/>
          <a:p>
            <a:r>
              <a:rPr lang="en-US" dirty="0"/>
              <a:t>Maximum Length</a:t>
            </a:r>
          </a:p>
        </p:txBody>
      </p:sp>
      <p:grpSp>
        <p:nvGrpSpPr>
          <p:cNvPr id="16" name="Group 15">
            <a:extLst>
              <a:ext uri="{FF2B5EF4-FFF2-40B4-BE49-F238E27FC236}">
                <a16:creationId xmlns:a16="http://schemas.microsoft.com/office/drawing/2014/main" id="{447E4608-BA83-0E8F-60A2-60773B2CA2BE}"/>
              </a:ext>
            </a:extLst>
          </p:cNvPr>
          <p:cNvGrpSpPr/>
          <p:nvPr/>
        </p:nvGrpSpPr>
        <p:grpSpPr>
          <a:xfrm>
            <a:off x="914400" y="1282865"/>
            <a:ext cx="9753600" cy="4291721"/>
            <a:chOff x="1178560" y="1767760"/>
            <a:chExt cx="7965440" cy="3498053"/>
          </a:xfrm>
        </p:grpSpPr>
        <p:sp>
          <p:nvSpPr>
            <p:cNvPr id="10" name="Rectangle 9">
              <a:extLst>
                <a:ext uri="{FF2B5EF4-FFF2-40B4-BE49-F238E27FC236}">
                  <a16:creationId xmlns:a16="http://schemas.microsoft.com/office/drawing/2014/main" id="{83B9FA58-4D71-6AC0-216B-CC7A6887F0AC}"/>
                </a:ext>
              </a:extLst>
            </p:cNvPr>
            <p:cNvSpPr/>
            <p:nvPr/>
          </p:nvSpPr>
          <p:spPr>
            <a:xfrm>
              <a:off x="1676400" y="3257876"/>
              <a:ext cx="1676400" cy="6858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Prompt Tokens</a:t>
              </a:r>
            </a:p>
          </p:txBody>
        </p:sp>
        <p:sp>
          <p:nvSpPr>
            <p:cNvPr id="11" name="Rectangle 10">
              <a:extLst>
                <a:ext uri="{FF2B5EF4-FFF2-40B4-BE49-F238E27FC236}">
                  <a16:creationId xmlns:a16="http://schemas.microsoft.com/office/drawing/2014/main" id="{CC46406C-E76E-DC88-7633-7AA724AB09C3}"/>
                </a:ext>
              </a:extLst>
            </p:cNvPr>
            <p:cNvSpPr/>
            <p:nvPr/>
          </p:nvSpPr>
          <p:spPr>
            <a:xfrm>
              <a:off x="3352800" y="3257876"/>
              <a:ext cx="5791200" cy="6858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Completion (Output) Tokens</a:t>
              </a:r>
            </a:p>
          </p:txBody>
        </p:sp>
        <p:sp>
          <p:nvSpPr>
            <p:cNvPr id="12" name="Left Brace 11">
              <a:extLst>
                <a:ext uri="{FF2B5EF4-FFF2-40B4-BE49-F238E27FC236}">
                  <a16:creationId xmlns:a16="http://schemas.microsoft.com/office/drawing/2014/main" id="{9C6FF356-529D-C7FC-44D1-CAA5C545C970}"/>
                </a:ext>
              </a:extLst>
            </p:cNvPr>
            <p:cNvSpPr/>
            <p:nvPr/>
          </p:nvSpPr>
          <p:spPr>
            <a:xfrm rot="16200000">
              <a:off x="5829300" y="1543377"/>
              <a:ext cx="838200" cy="5791200"/>
            </a:xfrm>
            <a:prstGeom prst="leftBrace">
              <a:avLst/>
            </a:prstGeom>
            <a:ln w="38100"/>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12AE5A4C-CD10-8B9E-1FAC-2091D17CD677}"/>
                </a:ext>
              </a:extLst>
            </p:cNvPr>
            <p:cNvSpPr txBox="1"/>
            <p:nvPr/>
          </p:nvSpPr>
          <p:spPr>
            <a:xfrm>
              <a:off x="4538980" y="4839352"/>
              <a:ext cx="4267200" cy="426461"/>
            </a:xfrm>
            <a:prstGeom prst="rect">
              <a:avLst/>
            </a:prstGeom>
            <a:noFill/>
          </p:spPr>
          <p:txBody>
            <a:bodyPr wrap="square" rtlCol="0">
              <a:spAutoFit/>
            </a:bodyPr>
            <a:lstStyle/>
            <a:p>
              <a:r>
                <a:rPr lang="en-US" sz="2800" dirty="0"/>
                <a:t>max_tokens = 3k tokens reserved</a:t>
              </a:r>
            </a:p>
          </p:txBody>
        </p:sp>
        <p:sp>
          <p:nvSpPr>
            <p:cNvPr id="14" name="Left Brace 13">
              <a:extLst>
                <a:ext uri="{FF2B5EF4-FFF2-40B4-BE49-F238E27FC236}">
                  <a16:creationId xmlns:a16="http://schemas.microsoft.com/office/drawing/2014/main" id="{4953E034-ED13-C801-D7B0-F1321C3B1FCF}"/>
                </a:ext>
              </a:extLst>
            </p:cNvPr>
            <p:cNvSpPr/>
            <p:nvPr/>
          </p:nvSpPr>
          <p:spPr>
            <a:xfrm rot="5400000">
              <a:off x="2095500" y="1943100"/>
              <a:ext cx="838200" cy="1676400"/>
            </a:xfrm>
            <a:prstGeom prst="leftBrace">
              <a:avLst/>
            </a:prstGeom>
            <a:ln w="38100"/>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D920E5CB-D163-9967-42EE-C59ACA5A9B2E}"/>
                </a:ext>
              </a:extLst>
            </p:cNvPr>
            <p:cNvSpPr txBox="1"/>
            <p:nvPr/>
          </p:nvSpPr>
          <p:spPr>
            <a:xfrm>
              <a:off x="1178560" y="1767760"/>
              <a:ext cx="2974581" cy="526805"/>
            </a:xfrm>
            <a:prstGeom prst="rect">
              <a:avLst/>
            </a:prstGeom>
            <a:noFill/>
          </p:spPr>
          <p:txBody>
            <a:bodyPr wrap="none" rtlCol="0">
              <a:spAutoFit/>
            </a:bodyPr>
            <a:lstStyle/>
            <a:p>
              <a:r>
                <a:rPr lang="en-US" sz="3600" dirty="0"/>
                <a:t>1k tokens allowed</a:t>
              </a:r>
            </a:p>
          </p:txBody>
        </p:sp>
      </p:grpSp>
    </p:spTree>
    <p:extLst>
      <p:ext uri="{BB962C8B-B14F-4D97-AF65-F5344CB8AC3E}">
        <p14:creationId xmlns:p14="http://schemas.microsoft.com/office/powerpoint/2010/main" val="27267781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81BA8-961B-4250-DE25-8E6832E7375A}"/>
              </a:ext>
            </a:extLst>
          </p:cNvPr>
          <p:cNvSpPr>
            <a:spLocks noGrp="1"/>
          </p:cNvSpPr>
          <p:nvPr>
            <p:ph type="title"/>
          </p:nvPr>
        </p:nvSpPr>
        <p:spPr>
          <a:xfrm>
            <a:off x="1524000" y="76200"/>
            <a:ext cx="9144000" cy="685800"/>
          </a:xfrm>
        </p:spPr>
        <p:txBody>
          <a:bodyPr/>
          <a:lstStyle/>
          <a:p>
            <a:r>
              <a:rPr lang="en-US" dirty="0"/>
              <a:t>Maximum Length in Action</a:t>
            </a:r>
          </a:p>
        </p:txBody>
      </p:sp>
      <p:pic>
        <p:nvPicPr>
          <p:cNvPr id="4" name="Picture 3">
            <a:extLst>
              <a:ext uri="{FF2B5EF4-FFF2-40B4-BE49-F238E27FC236}">
                <a16:creationId xmlns:a16="http://schemas.microsoft.com/office/drawing/2014/main" id="{62B11CB7-D839-4461-F849-B071AB60ABDC}"/>
              </a:ext>
            </a:extLst>
          </p:cNvPr>
          <p:cNvPicPr>
            <a:picLocks noChangeAspect="1"/>
          </p:cNvPicPr>
          <p:nvPr/>
        </p:nvPicPr>
        <p:blipFill>
          <a:blip r:embed="rId2"/>
          <a:stretch>
            <a:fillRect/>
          </a:stretch>
        </p:blipFill>
        <p:spPr>
          <a:xfrm>
            <a:off x="2171933" y="877000"/>
            <a:ext cx="7848134" cy="5886100"/>
          </a:xfrm>
          <a:prstGeom prst="rect">
            <a:avLst/>
          </a:prstGeom>
        </p:spPr>
      </p:pic>
    </p:spTree>
    <p:extLst>
      <p:ext uri="{BB962C8B-B14F-4D97-AF65-F5344CB8AC3E}">
        <p14:creationId xmlns:p14="http://schemas.microsoft.com/office/powerpoint/2010/main" val="1674457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299E7-BEE6-0A1B-4C66-521BABA810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743192-8E39-8628-7FA1-A45342770CC8}"/>
              </a:ext>
            </a:extLst>
          </p:cNvPr>
          <p:cNvSpPr>
            <a:spLocks noGrp="1"/>
          </p:cNvSpPr>
          <p:nvPr>
            <p:ph type="ctrTitle"/>
          </p:nvPr>
        </p:nvSpPr>
        <p:spPr>
          <a:xfrm>
            <a:off x="0" y="3165763"/>
            <a:ext cx="10058400" cy="2473037"/>
          </a:xfrm>
        </p:spPr>
        <p:txBody>
          <a:bodyPr>
            <a:normAutofit fontScale="90000"/>
          </a:bodyPr>
          <a:lstStyle/>
          <a:p>
            <a:r>
              <a:rPr lang="en-US" dirty="0"/>
              <a:t>The OpenAI API:</a:t>
            </a:r>
            <a:br>
              <a:rPr lang="en-US" dirty="0"/>
            </a:br>
            <a:r>
              <a:rPr lang="en-US" dirty="0"/>
              <a:t>Chat Playground Deep Dive - </a:t>
            </a:r>
            <a:br>
              <a:rPr lang="en-US" dirty="0"/>
            </a:br>
            <a:r>
              <a:rPr lang="en-US" dirty="0"/>
              <a:t>Stop Sequences and Top_p</a:t>
            </a:r>
            <a:endParaRPr dirty="0"/>
          </a:p>
        </p:txBody>
      </p:sp>
      <p:pic>
        <p:nvPicPr>
          <p:cNvPr id="5" name="Picture 4">
            <a:extLst>
              <a:ext uri="{FF2B5EF4-FFF2-40B4-BE49-F238E27FC236}">
                <a16:creationId xmlns:a16="http://schemas.microsoft.com/office/drawing/2014/main" id="{99027497-BA2A-EB85-2BE6-8C2232E234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87000" y="3429000"/>
            <a:ext cx="1711037" cy="1711037"/>
          </a:xfrm>
          <a:prstGeom prst="rect">
            <a:avLst/>
          </a:prstGeom>
        </p:spPr>
      </p:pic>
    </p:spTree>
    <p:extLst>
      <p:ext uri="{BB962C8B-B14F-4D97-AF65-F5344CB8AC3E}">
        <p14:creationId xmlns:p14="http://schemas.microsoft.com/office/powerpoint/2010/main" val="13786124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142D82-CD6C-3AC1-6F05-9F4C4E2DFD88}"/>
              </a:ext>
            </a:extLst>
          </p:cNvPr>
          <p:cNvSpPr>
            <a:spLocks noGrp="1"/>
          </p:cNvSpPr>
          <p:nvPr>
            <p:ph type="title"/>
          </p:nvPr>
        </p:nvSpPr>
        <p:spPr/>
        <p:txBody>
          <a:bodyPr/>
          <a:lstStyle/>
          <a:p>
            <a:r>
              <a:rPr lang="en-US" dirty="0"/>
              <a:t>Stop Sequences</a:t>
            </a:r>
          </a:p>
        </p:txBody>
      </p:sp>
      <p:sp>
        <p:nvSpPr>
          <p:cNvPr id="4" name="Text Placeholder 3">
            <a:extLst>
              <a:ext uri="{FF2B5EF4-FFF2-40B4-BE49-F238E27FC236}">
                <a16:creationId xmlns:a16="http://schemas.microsoft.com/office/drawing/2014/main" id="{D88FDDA4-D896-81FB-3262-572B43120029}"/>
              </a:ext>
            </a:extLst>
          </p:cNvPr>
          <p:cNvSpPr>
            <a:spLocks noGrp="1"/>
          </p:cNvSpPr>
          <p:nvPr>
            <p:ph type="body" idx="1"/>
          </p:nvPr>
        </p:nvSpPr>
        <p:spPr/>
        <p:txBody>
          <a:bodyPr/>
          <a:lstStyle/>
          <a:p>
            <a:r>
              <a:rPr lang="en-US" dirty="0"/>
              <a:t>Stopping Generation</a:t>
            </a:r>
          </a:p>
        </p:txBody>
      </p:sp>
    </p:spTree>
    <p:extLst>
      <p:ext uri="{BB962C8B-B14F-4D97-AF65-F5344CB8AC3E}">
        <p14:creationId xmlns:p14="http://schemas.microsoft.com/office/powerpoint/2010/main" val="15576152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2D6B98-1FEC-F762-C1E8-FF84C748609F}"/>
              </a:ext>
            </a:extLst>
          </p:cNvPr>
          <p:cNvSpPr>
            <a:spLocks noGrp="1"/>
          </p:cNvSpPr>
          <p:nvPr>
            <p:ph type="title"/>
          </p:nvPr>
        </p:nvSpPr>
        <p:spPr>
          <a:xfrm>
            <a:off x="1524000" y="685800"/>
            <a:ext cx="9144000" cy="685800"/>
          </a:xfrm>
        </p:spPr>
        <p:txBody>
          <a:bodyPr/>
          <a:lstStyle/>
          <a:p>
            <a:r>
              <a:rPr lang="en-US" dirty="0"/>
              <a:t>What is a Stop Sequence?</a:t>
            </a:r>
          </a:p>
        </p:txBody>
      </p:sp>
      <p:pic>
        <p:nvPicPr>
          <p:cNvPr id="8" name="Picture 7">
            <a:extLst>
              <a:ext uri="{FF2B5EF4-FFF2-40B4-BE49-F238E27FC236}">
                <a16:creationId xmlns:a16="http://schemas.microsoft.com/office/drawing/2014/main" id="{1003EEE4-36A6-8247-F24E-8CE76081E48D}"/>
              </a:ext>
            </a:extLst>
          </p:cNvPr>
          <p:cNvPicPr>
            <a:picLocks noChangeAspect="1"/>
          </p:cNvPicPr>
          <p:nvPr/>
        </p:nvPicPr>
        <p:blipFill>
          <a:blip r:embed="rId2"/>
          <a:stretch>
            <a:fillRect/>
          </a:stretch>
        </p:blipFill>
        <p:spPr>
          <a:xfrm>
            <a:off x="2507672" y="1905000"/>
            <a:ext cx="7176656" cy="2667000"/>
          </a:xfrm>
          <a:prstGeom prst="rect">
            <a:avLst/>
          </a:prstGeom>
        </p:spPr>
      </p:pic>
    </p:spTree>
    <p:extLst>
      <p:ext uri="{BB962C8B-B14F-4D97-AF65-F5344CB8AC3E}">
        <p14:creationId xmlns:p14="http://schemas.microsoft.com/office/powerpoint/2010/main" val="2766633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51F0B7-3DD6-2386-121B-6ECCF712E57C}"/>
              </a:ext>
            </a:extLst>
          </p:cNvPr>
          <p:cNvSpPr>
            <a:spLocks noGrp="1"/>
          </p:cNvSpPr>
          <p:nvPr>
            <p:ph type="title"/>
          </p:nvPr>
        </p:nvSpPr>
        <p:spPr/>
        <p:txBody>
          <a:bodyPr/>
          <a:lstStyle/>
          <a:p>
            <a:r>
              <a:rPr lang="en-US" dirty="0"/>
              <a:t>Dark Mode</a:t>
            </a:r>
          </a:p>
        </p:txBody>
      </p:sp>
      <p:pic>
        <p:nvPicPr>
          <p:cNvPr id="6" name="Picture 5">
            <a:extLst>
              <a:ext uri="{FF2B5EF4-FFF2-40B4-BE49-F238E27FC236}">
                <a16:creationId xmlns:a16="http://schemas.microsoft.com/office/drawing/2014/main" id="{FC8EB188-F00D-BA30-8C44-017CF5161EA2}"/>
              </a:ext>
            </a:extLst>
          </p:cNvPr>
          <p:cNvPicPr>
            <a:picLocks noChangeAspect="1"/>
          </p:cNvPicPr>
          <p:nvPr/>
        </p:nvPicPr>
        <p:blipFill>
          <a:blip r:embed="rId2"/>
          <a:stretch>
            <a:fillRect/>
          </a:stretch>
        </p:blipFill>
        <p:spPr>
          <a:xfrm>
            <a:off x="4495800" y="162127"/>
            <a:ext cx="2971800" cy="6533745"/>
          </a:xfrm>
          <a:prstGeom prst="rect">
            <a:avLst/>
          </a:prstGeom>
        </p:spPr>
      </p:pic>
    </p:spTree>
    <p:extLst>
      <p:ext uri="{BB962C8B-B14F-4D97-AF65-F5344CB8AC3E}">
        <p14:creationId xmlns:p14="http://schemas.microsoft.com/office/powerpoint/2010/main" val="26293844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9FF8F-E2EF-639F-7468-4628DFD00218}"/>
              </a:ext>
            </a:extLst>
          </p:cNvPr>
          <p:cNvSpPr>
            <a:spLocks noGrp="1"/>
          </p:cNvSpPr>
          <p:nvPr>
            <p:ph type="title"/>
          </p:nvPr>
        </p:nvSpPr>
        <p:spPr>
          <a:xfrm>
            <a:off x="1524000" y="152400"/>
            <a:ext cx="9144000" cy="609600"/>
          </a:xfrm>
        </p:spPr>
        <p:txBody>
          <a:bodyPr/>
          <a:lstStyle/>
          <a:p>
            <a:r>
              <a:rPr lang="en-US" dirty="0"/>
              <a:t>Stop Sequences in Action</a:t>
            </a:r>
          </a:p>
        </p:txBody>
      </p:sp>
      <p:pic>
        <p:nvPicPr>
          <p:cNvPr id="6" name="Picture 5">
            <a:extLst>
              <a:ext uri="{FF2B5EF4-FFF2-40B4-BE49-F238E27FC236}">
                <a16:creationId xmlns:a16="http://schemas.microsoft.com/office/drawing/2014/main" id="{5B762BFA-66D4-C05F-3799-C619F2BC9509}"/>
              </a:ext>
            </a:extLst>
          </p:cNvPr>
          <p:cNvPicPr>
            <a:picLocks noChangeAspect="1"/>
          </p:cNvPicPr>
          <p:nvPr/>
        </p:nvPicPr>
        <p:blipFill>
          <a:blip r:embed="rId3"/>
          <a:stretch>
            <a:fillRect/>
          </a:stretch>
        </p:blipFill>
        <p:spPr>
          <a:xfrm>
            <a:off x="2400528" y="798273"/>
            <a:ext cx="7581672" cy="5903437"/>
          </a:xfrm>
          <a:prstGeom prst="rect">
            <a:avLst/>
          </a:prstGeom>
        </p:spPr>
      </p:pic>
    </p:spTree>
    <p:extLst>
      <p:ext uri="{BB962C8B-B14F-4D97-AF65-F5344CB8AC3E}">
        <p14:creationId xmlns:p14="http://schemas.microsoft.com/office/powerpoint/2010/main" val="9187423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0282E-C260-1861-35F5-5905AF853651}"/>
              </a:ext>
            </a:extLst>
          </p:cNvPr>
          <p:cNvSpPr>
            <a:spLocks noGrp="1"/>
          </p:cNvSpPr>
          <p:nvPr>
            <p:ph type="title"/>
          </p:nvPr>
        </p:nvSpPr>
        <p:spPr/>
        <p:txBody>
          <a:bodyPr/>
          <a:lstStyle/>
          <a:p>
            <a:r>
              <a:rPr lang="en-US" dirty="0"/>
              <a:t>Why Use Stop Sequences?</a:t>
            </a:r>
          </a:p>
        </p:txBody>
      </p:sp>
      <p:pic>
        <p:nvPicPr>
          <p:cNvPr id="4" name="Picture 3">
            <a:extLst>
              <a:ext uri="{FF2B5EF4-FFF2-40B4-BE49-F238E27FC236}">
                <a16:creationId xmlns:a16="http://schemas.microsoft.com/office/drawing/2014/main" id="{0BC80437-029D-A334-6490-FDEAF1D8B1FA}"/>
              </a:ext>
            </a:extLst>
          </p:cNvPr>
          <p:cNvPicPr>
            <a:picLocks noChangeAspect="1"/>
          </p:cNvPicPr>
          <p:nvPr/>
        </p:nvPicPr>
        <p:blipFill>
          <a:blip r:embed="rId3"/>
          <a:stretch>
            <a:fillRect/>
          </a:stretch>
        </p:blipFill>
        <p:spPr>
          <a:xfrm>
            <a:off x="1485524" y="1981200"/>
            <a:ext cx="9220952" cy="3200400"/>
          </a:xfrm>
          <a:prstGeom prst="rect">
            <a:avLst/>
          </a:prstGeom>
        </p:spPr>
      </p:pic>
    </p:spTree>
    <p:extLst>
      <p:ext uri="{BB962C8B-B14F-4D97-AF65-F5344CB8AC3E}">
        <p14:creationId xmlns:p14="http://schemas.microsoft.com/office/powerpoint/2010/main" val="9741283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0B5A8-5F98-645F-2E24-BBFE5EF1D9BA}"/>
              </a:ext>
            </a:extLst>
          </p:cNvPr>
          <p:cNvSpPr>
            <a:spLocks noGrp="1"/>
          </p:cNvSpPr>
          <p:nvPr>
            <p:ph type="title"/>
          </p:nvPr>
        </p:nvSpPr>
        <p:spPr/>
        <p:txBody>
          <a:bodyPr/>
          <a:lstStyle/>
          <a:p>
            <a:r>
              <a:rPr lang="en-US" dirty="0"/>
              <a:t>Abusing Stop Sequences</a:t>
            </a:r>
          </a:p>
        </p:txBody>
      </p:sp>
      <p:pic>
        <p:nvPicPr>
          <p:cNvPr id="4" name="Picture 3">
            <a:extLst>
              <a:ext uri="{FF2B5EF4-FFF2-40B4-BE49-F238E27FC236}">
                <a16:creationId xmlns:a16="http://schemas.microsoft.com/office/drawing/2014/main" id="{F9BC8F93-49F9-918D-30B7-60B39BC9F5E5}"/>
              </a:ext>
            </a:extLst>
          </p:cNvPr>
          <p:cNvPicPr>
            <a:picLocks noChangeAspect="1"/>
          </p:cNvPicPr>
          <p:nvPr/>
        </p:nvPicPr>
        <p:blipFill>
          <a:blip r:embed="rId2"/>
          <a:stretch>
            <a:fillRect/>
          </a:stretch>
        </p:blipFill>
        <p:spPr>
          <a:xfrm>
            <a:off x="1048381" y="1905000"/>
            <a:ext cx="10095238" cy="4361905"/>
          </a:xfrm>
          <a:prstGeom prst="rect">
            <a:avLst/>
          </a:prstGeom>
        </p:spPr>
      </p:pic>
    </p:spTree>
    <p:extLst>
      <p:ext uri="{BB962C8B-B14F-4D97-AF65-F5344CB8AC3E}">
        <p14:creationId xmlns:p14="http://schemas.microsoft.com/office/powerpoint/2010/main" val="18587543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F05524-3541-EF60-CF91-9455CE727F5E}"/>
              </a:ext>
            </a:extLst>
          </p:cNvPr>
          <p:cNvSpPr>
            <a:spLocks noGrp="1"/>
          </p:cNvSpPr>
          <p:nvPr>
            <p:ph type="title"/>
          </p:nvPr>
        </p:nvSpPr>
        <p:spPr/>
        <p:txBody>
          <a:bodyPr/>
          <a:lstStyle/>
          <a:p>
            <a:r>
              <a:rPr lang="en-US" dirty="0"/>
              <a:t>Top_p</a:t>
            </a:r>
          </a:p>
        </p:txBody>
      </p:sp>
      <p:sp>
        <p:nvSpPr>
          <p:cNvPr id="4" name="Text Placeholder 3">
            <a:extLst>
              <a:ext uri="{FF2B5EF4-FFF2-40B4-BE49-F238E27FC236}">
                <a16:creationId xmlns:a16="http://schemas.microsoft.com/office/drawing/2014/main" id="{85F43457-402B-5FA6-0A8F-746A55C7B88A}"/>
              </a:ext>
            </a:extLst>
          </p:cNvPr>
          <p:cNvSpPr>
            <a:spLocks noGrp="1"/>
          </p:cNvSpPr>
          <p:nvPr>
            <p:ph type="body" idx="1"/>
          </p:nvPr>
        </p:nvSpPr>
        <p:spPr/>
        <p:txBody>
          <a:bodyPr/>
          <a:lstStyle/>
          <a:p>
            <a:r>
              <a:rPr lang="en-US" dirty="0"/>
              <a:t>What to Choose From</a:t>
            </a:r>
          </a:p>
        </p:txBody>
      </p:sp>
    </p:spTree>
    <p:extLst>
      <p:ext uri="{BB962C8B-B14F-4D97-AF65-F5344CB8AC3E}">
        <p14:creationId xmlns:p14="http://schemas.microsoft.com/office/powerpoint/2010/main" val="17921993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4FB7A7-5092-6F4A-2A98-804005524D08}"/>
              </a:ext>
            </a:extLst>
          </p:cNvPr>
          <p:cNvSpPr>
            <a:spLocks noGrp="1"/>
          </p:cNvSpPr>
          <p:nvPr>
            <p:ph type="title"/>
          </p:nvPr>
        </p:nvSpPr>
        <p:spPr/>
        <p:txBody>
          <a:bodyPr/>
          <a:lstStyle/>
          <a:p>
            <a:r>
              <a:rPr lang="en-US" dirty="0"/>
              <a:t>What is Top_p?</a:t>
            </a:r>
          </a:p>
        </p:txBody>
      </p:sp>
      <p:pic>
        <p:nvPicPr>
          <p:cNvPr id="6" name="Picture 5">
            <a:extLst>
              <a:ext uri="{FF2B5EF4-FFF2-40B4-BE49-F238E27FC236}">
                <a16:creationId xmlns:a16="http://schemas.microsoft.com/office/drawing/2014/main" id="{A8114BD5-BCAF-422C-3C84-20CB869AC4CC}"/>
              </a:ext>
            </a:extLst>
          </p:cNvPr>
          <p:cNvPicPr>
            <a:picLocks noChangeAspect="1"/>
          </p:cNvPicPr>
          <p:nvPr/>
        </p:nvPicPr>
        <p:blipFill>
          <a:blip r:embed="rId2"/>
          <a:stretch>
            <a:fillRect/>
          </a:stretch>
        </p:blipFill>
        <p:spPr>
          <a:xfrm>
            <a:off x="2640494" y="2362200"/>
            <a:ext cx="6911011" cy="2133600"/>
          </a:xfrm>
          <a:prstGeom prst="rect">
            <a:avLst/>
          </a:prstGeom>
        </p:spPr>
      </p:pic>
    </p:spTree>
    <p:extLst>
      <p:ext uri="{BB962C8B-B14F-4D97-AF65-F5344CB8AC3E}">
        <p14:creationId xmlns:p14="http://schemas.microsoft.com/office/powerpoint/2010/main" val="35634495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2A1AE-E0B9-97F4-1D5F-CFBD65A0E192}"/>
              </a:ext>
            </a:extLst>
          </p:cNvPr>
          <p:cNvSpPr>
            <a:spLocks noGrp="1"/>
          </p:cNvSpPr>
          <p:nvPr>
            <p:ph type="title"/>
          </p:nvPr>
        </p:nvSpPr>
        <p:spPr>
          <a:xfrm>
            <a:off x="1524000" y="381000"/>
            <a:ext cx="9144000" cy="762000"/>
          </a:xfrm>
        </p:spPr>
        <p:txBody>
          <a:bodyPr/>
          <a:lstStyle/>
          <a:p>
            <a:r>
              <a:rPr lang="en-US" dirty="0"/>
              <a:t>Explaining top_p</a:t>
            </a:r>
          </a:p>
        </p:txBody>
      </p:sp>
      <p:pic>
        <p:nvPicPr>
          <p:cNvPr id="4" name="Picture 3">
            <a:extLst>
              <a:ext uri="{FF2B5EF4-FFF2-40B4-BE49-F238E27FC236}">
                <a16:creationId xmlns:a16="http://schemas.microsoft.com/office/drawing/2014/main" id="{AE71AFBE-0063-A9AD-C6CB-E6094F5B1E86}"/>
              </a:ext>
            </a:extLst>
          </p:cNvPr>
          <p:cNvPicPr>
            <a:picLocks noChangeAspect="1"/>
          </p:cNvPicPr>
          <p:nvPr/>
        </p:nvPicPr>
        <p:blipFill>
          <a:blip r:embed="rId3"/>
          <a:stretch>
            <a:fillRect/>
          </a:stretch>
        </p:blipFill>
        <p:spPr>
          <a:xfrm>
            <a:off x="1839686" y="1295400"/>
            <a:ext cx="8512628" cy="5257800"/>
          </a:xfrm>
          <a:prstGeom prst="rect">
            <a:avLst/>
          </a:prstGeom>
        </p:spPr>
      </p:pic>
    </p:spTree>
    <p:extLst>
      <p:ext uri="{BB962C8B-B14F-4D97-AF65-F5344CB8AC3E}">
        <p14:creationId xmlns:p14="http://schemas.microsoft.com/office/powerpoint/2010/main" val="33633926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6306C-BF55-A98D-AED0-4F420AA078F7}"/>
              </a:ext>
            </a:extLst>
          </p:cNvPr>
          <p:cNvSpPr>
            <a:spLocks noGrp="1"/>
          </p:cNvSpPr>
          <p:nvPr>
            <p:ph type="title"/>
          </p:nvPr>
        </p:nvSpPr>
        <p:spPr>
          <a:xfrm>
            <a:off x="457200" y="685800"/>
            <a:ext cx="9144000" cy="1143000"/>
          </a:xfrm>
        </p:spPr>
        <p:txBody>
          <a:bodyPr/>
          <a:lstStyle/>
          <a:p>
            <a:r>
              <a:rPr lang="en-US" dirty="0"/>
              <a:t>Mixing Temperature</a:t>
            </a:r>
            <a:br>
              <a:rPr lang="en-US" dirty="0"/>
            </a:br>
            <a:r>
              <a:rPr lang="en-US" dirty="0"/>
              <a:t>with Top_p</a:t>
            </a:r>
          </a:p>
        </p:txBody>
      </p:sp>
      <p:pic>
        <p:nvPicPr>
          <p:cNvPr id="4" name="Picture 3">
            <a:extLst>
              <a:ext uri="{FF2B5EF4-FFF2-40B4-BE49-F238E27FC236}">
                <a16:creationId xmlns:a16="http://schemas.microsoft.com/office/drawing/2014/main" id="{7A812334-B114-D763-61A2-B9E7B012638C}"/>
              </a:ext>
            </a:extLst>
          </p:cNvPr>
          <p:cNvPicPr>
            <a:picLocks noChangeAspect="1"/>
          </p:cNvPicPr>
          <p:nvPr/>
        </p:nvPicPr>
        <p:blipFill>
          <a:blip r:embed="rId3"/>
          <a:stretch>
            <a:fillRect/>
          </a:stretch>
        </p:blipFill>
        <p:spPr>
          <a:xfrm>
            <a:off x="4944353" y="152600"/>
            <a:ext cx="6942847" cy="6552800"/>
          </a:xfrm>
          <a:prstGeom prst="rect">
            <a:avLst/>
          </a:prstGeom>
        </p:spPr>
      </p:pic>
    </p:spTree>
    <p:extLst>
      <p:ext uri="{BB962C8B-B14F-4D97-AF65-F5344CB8AC3E}">
        <p14:creationId xmlns:p14="http://schemas.microsoft.com/office/powerpoint/2010/main" val="14696045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9B925-EFE6-1AED-2FF2-3426B62C105E}"/>
              </a:ext>
            </a:extLst>
          </p:cNvPr>
          <p:cNvSpPr>
            <a:spLocks noGrp="1"/>
          </p:cNvSpPr>
          <p:nvPr>
            <p:ph type="title"/>
          </p:nvPr>
        </p:nvSpPr>
        <p:spPr/>
        <p:txBody>
          <a:bodyPr/>
          <a:lstStyle/>
          <a:p>
            <a:r>
              <a:rPr lang="en-US" dirty="0"/>
              <a:t>OpenAI Guidance</a:t>
            </a:r>
          </a:p>
        </p:txBody>
      </p:sp>
      <p:pic>
        <p:nvPicPr>
          <p:cNvPr id="4" name="Picture 3">
            <a:extLst>
              <a:ext uri="{FF2B5EF4-FFF2-40B4-BE49-F238E27FC236}">
                <a16:creationId xmlns:a16="http://schemas.microsoft.com/office/drawing/2014/main" id="{5D75C01F-75D8-99BA-C0F8-C14490EC1FF0}"/>
              </a:ext>
            </a:extLst>
          </p:cNvPr>
          <p:cNvPicPr>
            <a:picLocks noChangeAspect="1"/>
          </p:cNvPicPr>
          <p:nvPr/>
        </p:nvPicPr>
        <p:blipFill>
          <a:blip r:embed="rId3"/>
          <a:stretch>
            <a:fillRect/>
          </a:stretch>
        </p:blipFill>
        <p:spPr>
          <a:xfrm>
            <a:off x="1243418" y="1981200"/>
            <a:ext cx="9705163" cy="4038600"/>
          </a:xfrm>
          <a:prstGeom prst="rect">
            <a:avLst/>
          </a:prstGeom>
        </p:spPr>
      </p:pic>
    </p:spTree>
    <p:extLst>
      <p:ext uri="{BB962C8B-B14F-4D97-AF65-F5344CB8AC3E}">
        <p14:creationId xmlns:p14="http://schemas.microsoft.com/office/powerpoint/2010/main" val="18026242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9DD71-F386-386E-26C3-A4C7C751A6B7}"/>
              </a:ext>
            </a:extLst>
          </p:cNvPr>
          <p:cNvSpPr>
            <a:spLocks noGrp="1"/>
          </p:cNvSpPr>
          <p:nvPr>
            <p:ph type="title"/>
          </p:nvPr>
        </p:nvSpPr>
        <p:spPr>
          <a:xfrm>
            <a:off x="0" y="457200"/>
            <a:ext cx="9144000" cy="1600200"/>
          </a:xfrm>
        </p:spPr>
        <p:txBody>
          <a:bodyPr>
            <a:normAutofit/>
          </a:bodyPr>
          <a:lstStyle/>
          <a:p>
            <a:r>
              <a:rPr lang="en-US" dirty="0"/>
              <a:t>Some Possible </a:t>
            </a:r>
            <a:br>
              <a:rPr lang="en-US" dirty="0"/>
            </a:br>
            <a:r>
              <a:rPr lang="en-US" dirty="0"/>
              <a:t>Temperature and </a:t>
            </a:r>
            <a:br>
              <a:rPr lang="en-US" dirty="0"/>
            </a:br>
            <a:r>
              <a:rPr lang="en-US" dirty="0"/>
              <a:t>Top_p Combinations</a:t>
            </a:r>
          </a:p>
        </p:txBody>
      </p:sp>
      <p:pic>
        <p:nvPicPr>
          <p:cNvPr id="6" name="Picture 5">
            <a:extLst>
              <a:ext uri="{FF2B5EF4-FFF2-40B4-BE49-F238E27FC236}">
                <a16:creationId xmlns:a16="http://schemas.microsoft.com/office/drawing/2014/main" id="{C4592908-0A23-ED87-6723-9327EB9A137F}"/>
              </a:ext>
            </a:extLst>
          </p:cNvPr>
          <p:cNvPicPr>
            <a:picLocks noChangeAspect="1"/>
          </p:cNvPicPr>
          <p:nvPr/>
        </p:nvPicPr>
        <p:blipFill>
          <a:blip r:embed="rId3"/>
          <a:stretch>
            <a:fillRect/>
          </a:stretch>
        </p:blipFill>
        <p:spPr>
          <a:xfrm>
            <a:off x="4495800" y="15766"/>
            <a:ext cx="7583757" cy="6842234"/>
          </a:xfrm>
          <a:prstGeom prst="rect">
            <a:avLst/>
          </a:prstGeom>
        </p:spPr>
      </p:pic>
    </p:spTree>
    <p:extLst>
      <p:ext uri="{BB962C8B-B14F-4D97-AF65-F5344CB8AC3E}">
        <p14:creationId xmlns:p14="http://schemas.microsoft.com/office/powerpoint/2010/main" val="29520072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F734B-AC34-67CC-2AB3-F117F2A8E265}"/>
              </a:ext>
            </a:extLst>
          </p:cNvPr>
          <p:cNvSpPr>
            <a:spLocks noGrp="1"/>
          </p:cNvSpPr>
          <p:nvPr>
            <p:ph type="title"/>
          </p:nvPr>
        </p:nvSpPr>
        <p:spPr>
          <a:xfrm>
            <a:off x="1524000" y="381000"/>
            <a:ext cx="9144000" cy="685800"/>
          </a:xfrm>
        </p:spPr>
        <p:txBody>
          <a:bodyPr/>
          <a:lstStyle/>
          <a:p>
            <a:r>
              <a:rPr lang="en-US" dirty="0"/>
              <a:t>Top_p in Action</a:t>
            </a:r>
          </a:p>
        </p:txBody>
      </p:sp>
      <p:pic>
        <p:nvPicPr>
          <p:cNvPr id="6" name="Picture 5">
            <a:extLst>
              <a:ext uri="{FF2B5EF4-FFF2-40B4-BE49-F238E27FC236}">
                <a16:creationId xmlns:a16="http://schemas.microsoft.com/office/drawing/2014/main" id="{291E27C5-954D-5AE4-9666-B4DFEF987255}"/>
              </a:ext>
            </a:extLst>
          </p:cNvPr>
          <p:cNvPicPr>
            <a:picLocks noChangeAspect="1"/>
          </p:cNvPicPr>
          <p:nvPr/>
        </p:nvPicPr>
        <p:blipFill>
          <a:blip r:embed="rId2"/>
          <a:stretch>
            <a:fillRect/>
          </a:stretch>
        </p:blipFill>
        <p:spPr>
          <a:xfrm>
            <a:off x="0" y="1316019"/>
            <a:ext cx="12192000" cy="4475181"/>
          </a:xfrm>
          <a:prstGeom prst="rect">
            <a:avLst/>
          </a:prstGeom>
        </p:spPr>
      </p:pic>
    </p:spTree>
    <p:extLst>
      <p:ext uri="{BB962C8B-B14F-4D97-AF65-F5344CB8AC3E}">
        <p14:creationId xmlns:p14="http://schemas.microsoft.com/office/powerpoint/2010/main" val="1967644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D4A6FC-1135-EC40-8905-DD13F7E32EFC}"/>
              </a:ext>
            </a:extLst>
          </p:cNvPr>
          <p:cNvSpPr>
            <a:spLocks noGrp="1"/>
          </p:cNvSpPr>
          <p:nvPr>
            <p:ph type="title"/>
          </p:nvPr>
        </p:nvSpPr>
        <p:spPr>
          <a:xfrm>
            <a:off x="1524000" y="0"/>
            <a:ext cx="9144000" cy="1143000"/>
          </a:xfrm>
        </p:spPr>
        <p:txBody>
          <a:bodyPr/>
          <a:lstStyle/>
          <a:p>
            <a:r>
              <a:rPr lang="en-US" dirty="0"/>
              <a:t>Chat Playground Overview</a:t>
            </a:r>
          </a:p>
        </p:txBody>
      </p:sp>
      <p:pic>
        <p:nvPicPr>
          <p:cNvPr id="3" name="Picture 2">
            <a:extLst>
              <a:ext uri="{FF2B5EF4-FFF2-40B4-BE49-F238E27FC236}">
                <a16:creationId xmlns:a16="http://schemas.microsoft.com/office/drawing/2014/main" id="{19ABB05C-ACDD-7DD4-332C-BFC328734D48}"/>
              </a:ext>
            </a:extLst>
          </p:cNvPr>
          <p:cNvPicPr>
            <a:picLocks noChangeAspect="1"/>
          </p:cNvPicPr>
          <p:nvPr/>
        </p:nvPicPr>
        <p:blipFill>
          <a:blip r:embed="rId3"/>
          <a:stretch>
            <a:fillRect/>
          </a:stretch>
        </p:blipFill>
        <p:spPr>
          <a:xfrm>
            <a:off x="3505200" y="1295400"/>
            <a:ext cx="8557953" cy="5410200"/>
          </a:xfrm>
          <a:prstGeom prst="rect">
            <a:avLst/>
          </a:prstGeom>
        </p:spPr>
      </p:pic>
      <p:pic>
        <p:nvPicPr>
          <p:cNvPr id="6" name="Picture 5">
            <a:extLst>
              <a:ext uri="{FF2B5EF4-FFF2-40B4-BE49-F238E27FC236}">
                <a16:creationId xmlns:a16="http://schemas.microsoft.com/office/drawing/2014/main" id="{6F753AFB-92EE-140E-6A50-4C59D9548673}"/>
              </a:ext>
            </a:extLst>
          </p:cNvPr>
          <p:cNvPicPr>
            <a:picLocks noChangeAspect="1"/>
          </p:cNvPicPr>
          <p:nvPr/>
        </p:nvPicPr>
        <p:blipFill>
          <a:blip r:embed="rId4"/>
          <a:stretch>
            <a:fillRect/>
          </a:stretch>
        </p:blipFill>
        <p:spPr>
          <a:xfrm>
            <a:off x="990600" y="1562100"/>
            <a:ext cx="2372061" cy="2057400"/>
          </a:xfrm>
          <a:prstGeom prst="rect">
            <a:avLst/>
          </a:prstGeom>
        </p:spPr>
      </p:pic>
    </p:spTree>
    <p:extLst>
      <p:ext uri="{BB962C8B-B14F-4D97-AF65-F5344CB8AC3E}">
        <p14:creationId xmlns:p14="http://schemas.microsoft.com/office/powerpoint/2010/main" val="36593247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1503F-43C9-4A85-0068-ADC319B2EB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D6CA7A-E487-6DBF-0E64-CA0C10BFE7BC}"/>
              </a:ext>
            </a:extLst>
          </p:cNvPr>
          <p:cNvSpPr>
            <a:spLocks noGrp="1"/>
          </p:cNvSpPr>
          <p:nvPr>
            <p:ph type="ctrTitle"/>
          </p:nvPr>
        </p:nvSpPr>
        <p:spPr>
          <a:xfrm>
            <a:off x="0" y="3165763"/>
            <a:ext cx="10058400" cy="2473037"/>
          </a:xfrm>
        </p:spPr>
        <p:txBody>
          <a:bodyPr>
            <a:normAutofit fontScale="90000"/>
          </a:bodyPr>
          <a:lstStyle/>
          <a:p>
            <a:r>
              <a:rPr lang="en-US" dirty="0"/>
              <a:t>The OpenAI API:</a:t>
            </a:r>
            <a:br>
              <a:rPr lang="en-US" dirty="0"/>
            </a:br>
            <a:r>
              <a:rPr lang="en-US" dirty="0"/>
              <a:t>Chat Playground Deep Dive - </a:t>
            </a:r>
            <a:br>
              <a:rPr lang="en-US" dirty="0"/>
            </a:br>
            <a:r>
              <a:rPr lang="en-US" dirty="0"/>
              <a:t>Frequency Penalty, </a:t>
            </a:r>
            <a:br>
              <a:rPr lang="en-US" dirty="0"/>
            </a:br>
            <a:r>
              <a:rPr lang="en-US" dirty="0"/>
              <a:t>Presence Penalty and Wrap-up</a:t>
            </a:r>
            <a:endParaRPr dirty="0"/>
          </a:p>
        </p:txBody>
      </p:sp>
      <p:pic>
        <p:nvPicPr>
          <p:cNvPr id="5" name="Picture 4">
            <a:extLst>
              <a:ext uri="{FF2B5EF4-FFF2-40B4-BE49-F238E27FC236}">
                <a16:creationId xmlns:a16="http://schemas.microsoft.com/office/drawing/2014/main" id="{F39D9433-A67B-0177-AB93-58FA6FB124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87000" y="3429000"/>
            <a:ext cx="1711037" cy="1711037"/>
          </a:xfrm>
          <a:prstGeom prst="rect">
            <a:avLst/>
          </a:prstGeom>
        </p:spPr>
      </p:pic>
    </p:spTree>
    <p:extLst>
      <p:ext uri="{BB962C8B-B14F-4D97-AF65-F5344CB8AC3E}">
        <p14:creationId xmlns:p14="http://schemas.microsoft.com/office/powerpoint/2010/main" val="41936718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983BF-601E-ECCB-40B0-708801A3AAD3}"/>
              </a:ext>
            </a:extLst>
          </p:cNvPr>
          <p:cNvSpPr>
            <a:spLocks noGrp="1"/>
          </p:cNvSpPr>
          <p:nvPr>
            <p:ph type="title"/>
          </p:nvPr>
        </p:nvSpPr>
        <p:spPr/>
        <p:txBody>
          <a:bodyPr/>
          <a:lstStyle/>
          <a:p>
            <a:r>
              <a:rPr lang="en-US" dirty="0"/>
              <a:t>Frequency Penalty</a:t>
            </a:r>
          </a:p>
        </p:txBody>
      </p:sp>
      <p:sp>
        <p:nvSpPr>
          <p:cNvPr id="3" name="Text Placeholder 2">
            <a:extLst>
              <a:ext uri="{FF2B5EF4-FFF2-40B4-BE49-F238E27FC236}">
                <a16:creationId xmlns:a16="http://schemas.microsoft.com/office/drawing/2014/main" id="{502DC80A-5557-C462-0DAE-17D84F76C23A}"/>
              </a:ext>
            </a:extLst>
          </p:cNvPr>
          <p:cNvSpPr>
            <a:spLocks noGrp="1"/>
          </p:cNvSpPr>
          <p:nvPr>
            <p:ph type="body" idx="1"/>
          </p:nvPr>
        </p:nvSpPr>
        <p:spPr/>
        <p:txBody>
          <a:bodyPr/>
          <a:lstStyle/>
          <a:p>
            <a:r>
              <a:rPr lang="en-US" dirty="0"/>
              <a:t>Stop Repetition</a:t>
            </a:r>
          </a:p>
        </p:txBody>
      </p:sp>
      <p:pic>
        <p:nvPicPr>
          <p:cNvPr id="5" name="Picture 4">
            <a:extLst>
              <a:ext uri="{FF2B5EF4-FFF2-40B4-BE49-F238E27FC236}">
                <a16:creationId xmlns:a16="http://schemas.microsoft.com/office/drawing/2014/main" id="{4CBCD78C-46A3-22A0-FFA0-0D350C2D4511}"/>
              </a:ext>
            </a:extLst>
          </p:cNvPr>
          <p:cNvPicPr>
            <a:picLocks noChangeAspect="1"/>
          </p:cNvPicPr>
          <p:nvPr/>
        </p:nvPicPr>
        <p:blipFill>
          <a:blip r:embed="rId2"/>
          <a:stretch>
            <a:fillRect/>
          </a:stretch>
        </p:blipFill>
        <p:spPr>
          <a:xfrm>
            <a:off x="3697941" y="1600200"/>
            <a:ext cx="4796117" cy="1524000"/>
          </a:xfrm>
          <a:prstGeom prst="rect">
            <a:avLst/>
          </a:prstGeom>
        </p:spPr>
      </p:pic>
    </p:spTree>
    <p:extLst>
      <p:ext uri="{BB962C8B-B14F-4D97-AF65-F5344CB8AC3E}">
        <p14:creationId xmlns:p14="http://schemas.microsoft.com/office/powerpoint/2010/main" val="16135565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3EFC65-A75A-C69B-29C2-DE1F3261D0E1}"/>
              </a:ext>
            </a:extLst>
          </p:cNvPr>
          <p:cNvSpPr>
            <a:spLocks noGrp="1"/>
          </p:cNvSpPr>
          <p:nvPr>
            <p:ph type="title"/>
          </p:nvPr>
        </p:nvSpPr>
        <p:spPr/>
        <p:txBody>
          <a:bodyPr/>
          <a:lstStyle/>
          <a:p>
            <a:r>
              <a:rPr lang="en-US" dirty="0"/>
              <a:t>What is Frequency Penalty?</a:t>
            </a:r>
          </a:p>
        </p:txBody>
      </p:sp>
      <p:pic>
        <p:nvPicPr>
          <p:cNvPr id="6" name="Picture 5">
            <a:extLst>
              <a:ext uri="{FF2B5EF4-FFF2-40B4-BE49-F238E27FC236}">
                <a16:creationId xmlns:a16="http://schemas.microsoft.com/office/drawing/2014/main" id="{72EC5818-C9DA-E8BF-E268-3C79B9ED1031}"/>
              </a:ext>
            </a:extLst>
          </p:cNvPr>
          <p:cNvPicPr>
            <a:picLocks noChangeAspect="1"/>
          </p:cNvPicPr>
          <p:nvPr/>
        </p:nvPicPr>
        <p:blipFill>
          <a:blip r:embed="rId3"/>
          <a:stretch>
            <a:fillRect/>
          </a:stretch>
        </p:blipFill>
        <p:spPr>
          <a:xfrm>
            <a:off x="2743200" y="1828800"/>
            <a:ext cx="6386691" cy="2362200"/>
          </a:xfrm>
          <a:prstGeom prst="rect">
            <a:avLst/>
          </a:prstGeom>
        </p:spPr>
      </p:pic>
      <p:pic>
        <p:nvPicPr>
          <p:cNvPr id="8" name="Picture 7">
            <a:extLst>
              <a:ext uri="{FF2B5EF4-FFF2-40B4-BE49-F238E27FC236}">
                <a16:creationId xmlns:a16="http://schemas.microsoft.com/office/drawing/2014/main" id="{92DFD04B-F33A-F787-C5C7-A8AB9EF7C4F9}"/>
              </a:ext>
            </a:extLst>
          </p:cNvPr>
          <p:cNvPicPr>
            <a:picLocks noChangeAspect="1"/>
          </p:cNvPicPr>
          <p:nvPr/>
        </p:nvPicPr>
        <p:blipFill>
          <a:blip r:embed="rId4"/>
          <a:stretch>
            <a:fillRect/>
          </a:stretch>
        </p:blipFill>
        <p:spPr>
          <a:xfrm>
            <a:off x="390978" y="4572000"/>
            <a:ext cx="11410043" cy="1447800"/>
          </a:xfrm>
          <a:prstGeom prst="rect">
            <a:avLst/>
          </a:prstGeom>
        </p:spPr>
      </p:pic>
    </p:spTree>
    <p:extLst>
      <p:ext uri="{BB962C8B-B14F-4D97-AF65-F5344CB8AC3E}">
        <p14:creationId xmlns:p14="http://schemas.microsoft.com/office/powerpoint/2010/main" val="214025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7A281-7A44-FF75-B12F-9022BABE3F77}"/>
              </a:ext>
            </a:extLst>
          </p:cNvPr>
          <p:cNvSpPr>
            <a:spLocks noGrp="1"/>
          </p:cNvSpPr>
          <p:nvPr>
            <p:ph type="title"/>
          </p:nvPr>
        </p:nvSpPr>
        <p:spPr>
          <a:xfrm>
            <a:off x="1524000" y="457200"/>
            <a:ext cx="9144000" cy="990600"/>
          </a:xfrm>
        </p:spPr>
        <p:txBody>
          <a:bodyPr/>
          <a:lstStyle/>
          <a:p>
            <a:r>
              <a:rPr lang="en-US" dirty="0"/>
              <a:t>Simple Word Frequency Example</a:t>
            </a:r>
          </a:p>
        </p:txBody>
      </p:sp>
      <p:pic>
        <p:nvPicPr>
          <p:cNvPr id="4" name="Picture 3">
            <a:extLst>
              <a:ext uri="{FF2B5EF4-FFF2-40B4-BE49-F238E27FC236}">
                <a16:creationId xmlns:a16="http://schemas.microsoft.com/office/drawing/2014/main" id="{7939BF78-FA80-5074-344B-AFA7B3234BC4}"/>
              </a:ext>
            </a:extLst>
          </p:cNvPr>
          <p:cNvPicPr>
            <a:picLocks noChangeAspect="1"/>
          </p:cNvPicPr>
          <p:nvPr/>
        </p:nvPicPr>
        <p:blipFill>
          <a:blip r:embed="rId3"/>
          <a:stretch>
            <a:fillRect/>
          </a:stretch>
        </p:blipFill>
        <p:spPr>
          <a:xfrm>
            <a:off x="1227083" y="1524000"/>
            <a:ext cx="9737834" cy="5146531"/>
          </a:xfrm>
          <a:prstGeom prst="rect">
            <a:avLst/>
          </a:prstGeom>
        </p:spPr>
      </p:pic>
    </p:spTree>
    <p:extLst>
      <p:ext uri="{BB962C8B-B14F-4D97-AF65-F5344CB8AC3E}">
        <p14:creationId xmlns:p14="http://schemas.microsoft.com/office/powerpoint/2010/main" val="10058592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8402E1-3548-B519-3E4D-B73F5C74FCFD}"/>
              </a:ext>
            </a:extLst>
          </p:cNvPr>
          <p:cNvPicPr>
            <a:picLocks noChangeAspect="1"/>
          </p:cNvPicPr>
          <p:nvPr/>
        </p:nvPicPr>
        <p:blipFill>
          <a:blip r:embed="rId3"/>
          <a:stretch>
            <a:fillRect/>
          </a:stretch>
        </p:blipFill>
        <p:spPr>
          <a:xfrm>
            <a:off x="1247964" y="0"/>
            <a:ext cx="9696071" cy="6858000"/>
          </a:xfrm>
          <a:prstGeom prst="rect">
            <a:avLst/>
          </a:prstGeom>
        </p:spPr>
      </p:pic>
    </p:spTree>
    <p:extLst>
      <p:ext uri="{BB962C8B-B14F-4D97-AF65-F5344CB8AC3E}">
        <p14:creationId xmlns:p14="http://schemas.microsoft.com/office/powerpoint/2010/main" val="27018119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D299A4-3194-338F-9E7C-3799DD36265D}"/>
              </a:ext>
            </a:extLst>
          </p:cNvPr>
          <p:cNvPicPr>
            <a:picLocks noChangeAspect="1"/>
          </p:cNvPicPr>
          <p:nvPr/>
        </p:nvPicPr>
        <p:blipFill>
          <a:blip r:embed="rId3"/>
          <a:stretch>
            <a:fillRect/>
          </a:stretch>
        </p:blipFill>
        <p:spPr>
          <a:xfrm>
            <a:off x="362666" y="162333"/>
            <a:ext cx="11466667" cy="6533333"/>
          </a:xfrm>
          <a:prstGeom prst="rect">
            <a:avLst/>
          </a:prstGeom>
        </p:spPr>
      </p:pic>
    </p:spTree>
    <p:extLst>
      <p:ext uri="{BB962C8B-B14F-4D97-AF65-F5344CB8AC3E}">
        <p14:creationId xmlns:p14="http://schemas.microsoft.com/office/powerpoint/2010/main" val="19314989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F6A31-E03D-7418-6EA3-54A48EC61C81}"/>
              </a:ext>
            </a:extLst>
          </p:cNvPr>
          <p:cNvSpPr>
            <a:spLocks noGrp="1"/>
          </p:cNvSpPr>
          <p:nvPr>
            <p:ph type="title"/>
          </p:nvPr>
        </p:nvSpPr>
        <p:spPr>
          <a:xfrm>
            <a:off x="1524000" y="228600"/>
            <a:ext cx="9144000" cy="1143000"/>
          </a:xfrm>
        </p:spPr>
        <p:txBody>
          <a:bodyPr/>
          <a:lstStyle/>
          <a:p>
            <a:r>
              <a:rPr lang="en-US" dirty="0"/>
              <a:t>Frequency Penalty Considerations</a:t>
            </a:r>
          </a:p>
        </p:txBody>
      </p:sp>
      <p:sp>
        <p:nvSpPr>
          <p:cNvPr id="3" name="Content Placeholder 2">
            <a:extLst>
              <a:ext uri="{FF2B5EF4-FFF2-40B4-BE49-F238E27FC236}">
                <a16:creationId xmlns:a16="http://schemas.microsoft.com/office/drawing/2014/main" id="{E4D4B6C6-E1A0-8AD4-7898-A2098E62DDD8}"/>
              </a:ext>
            </a:extLst>
          </p:cNvPr>
          <p:cNvSpPr>
            <a:spLocks noGrp="1"/>
          </p:cNvSpPr>
          <p:nvPr>
            <p:ph idx="1"/>
          </p:nvPr>
        </p:nvSpPr>
        <p:spPr>
          <a:xfrm>
            <a:off x="1524000" y="1828800"/>
            <a:ext cx="10439400" cy="4800600"/>
          </a:xfrm>
        </p:spPr>
        <p:txBody>
          <a:bodyPr>
            <a:normAutofit fontScale="85000" lnSpcReduction="20000"/>
          </a:bodyPr>
          <a:lstStyle/>
          <a:p>
            <a:r>
              <a:rPr lang="en-US" sz="2800" dirty="0"/>
              <a:t>Setting Frequency Penalty correctly can lead to better content that is less repetitive</a:t>
            </a:r>
          </a:p>
          <a:p>
            <a:endParaRPr lang="en-US" sz="2800" dirty="0"/>
          </a:p>
          <a:p>
            <a:r>
              <a:rPr lang="en-US" sz="2800" dirty="0"/>
              <a:t>Remember that frequency penalty looks at the </a:t>
            </a:r>
            <a:r>
              <a:rPr lang="en-US" sz="2800" b="1" u="sng" dirty="0"/>
              <a:t>total</a:t>
            </a:r>
            <a:r>
              <a:rPr lang="en-US" sz="2800" dirty="0"/>
              <a:t> occurrences of a token for the penalty</a:t>
            </a:r>
          </a:p>
          <a:p>
            <a:endParaRPr lang="en-US" sz="2800" dirty="0"/>
          </a:p>
          <a:p>
            <a:r>
              <a:rPr lang="en-US" sz="2800" dirty="0"/>
              <a:t>ALL TOKENS are considered</a:t>
            </a:r>
          </a:p>
          <a:p>
            <a:endParaRPr lang="en-US" sz="2800" dirty="0"/>
          </a:p>
          <a:p>
            <a:r>
              <a:rPr lang="en-US" sz="2800" dirty="0"/>
              <a:t>Punctuation counts as a token or part of a token</a:t>
            </a:r>
          </a:p>
          <a:p>
            <a:endParaRPr lang="en-US" sz="2800" dirty="0"/>
          </a:p>
          <a:p>
            <a:r>
              <a:rPr lang="en-US" sz="2800" dirty="0"/>
              <a:t>Setting Frequency Penalty too high can cause more damage than good</a:t>
            </a:r>
          </a:p>
          <a:p>
            <a:endParaRPr lang="en-US" sz="2800" dirty="0"/>
          </a:p>
        </p:txBody>
      </p:sp>
    </p:spTree>
    <p:extLst>
      <p:ext uri="{BB962C8B-B14F-4D97-AF65-F5344CB8AC3E}">
        <p14:creationId xmlns:p14="http://schemas.microsoft.com/office/powerpoint/2010/main" val="15019174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CF331-FCEF-89A2-A6A4-65E27B9E4579}"/>
              </a:ext>
            </a:extLst>
          </p:cNvPr>
          <p:cNvSpPr>
            <a:spLocks noGrp="1"/>
          </p:cNvSpPr>
          <p:nvPr>
            <p:ph type="title"/>
          </p:nvPr>
        </p:nvSpPr>
        <p:spPr>
          <a:xfrm>
            <a:off x="685800" y="685800"/>
            <a:ext cx="9144000" cy="1143000"/>
          </a:xfrm>
        </p:spPr>
        <p:txBody>
          <a:bodyPr/>
          <a:lstStyle/>
          <a:p>
            <a:r>
              <a:rPr lang="en-US" dirty="0"/>
              <a:t>More on Punctuation </a:t>
            </a:r>
            <a:br>
              <a:rPr lang="en-US" dirty="0"/>
            </a:br>
            <a:r>
              <a:rPr lang="en-US" dirty="0"/>
              <a:t>and Tokens</a:t>
            </a:r>
          </a:p>
        </p:txBody>
      </p:sp>
      <p:pic>
        <p:nvPicPr>
          <p:cNvPr id="5" name="Picture 4">
            <a:extLst>
              <a:ext uri="{FF2B5EF4-FFF2-40B4-BE49-F238E27FC236}">
                <a16:creationId xmlns:a16="http://schemas.microsoft.com/office/drawing/2014/main" id="{EB89DF72-C8D4-B02E-B148-DBF81813D5D9}"/>
              </a:ext>
            </a:extLst>
          </p:cNvPr>
          <p:cNvPicPr>
            <a:picLocks noChangeAspect="1"/>
          </p:cNvPicPr>
          <p:nvPr/>
        </p:nvPicPr>
        <p:blipFill>
          <a:blip r:embed="rId2"/>
          <a:stretch>
            <a:fillRect/>
          </a:stretch>
        </p:blipFill>
        <p:spPr>
          <a:xfrm>
            <a:off x="5486400" y="609600"/>
            <a:ext cx="6558537" cy="6019800"/>
          </a:xfrm>
          <a:prstGeom prst="rect">
            <a:avLst/>
          </a:prstGeom>
        </p:spPr>
      </p:pic>
    </p:spTree>
    <p:extLst>
      <p:ext uri="{BB962C8B-B14F-4D97-AF65-F5344CB8AC3E}">
        <p14:creationId xmlns:p14="http://schemas.microsoft.com/office/powerpoint/2010/main" val="6551692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1D8E3-7E5B-98FC-885E-592B888F99C9}"/>
              </a:ext>
            </a:extLst>
          </p:cNvPr>
          <p:cNvSpPr>
            <a:spLocks noGrp="1"/>
          </p:cNvSpPr>
          <p:nvPr>
            <p:ph type="title"/>
          </p:nvPr>
        </p:nvSpPr>
        <p:spPr/>
        <p:txBody>
          <a:bodyPr/>
          <a:lstStyle/>
          <a:p>
            <a:r>
              <a:rPr lang="en-US" dirty="0"/>
              <a:t>Presence Penalty</a:t>
            </a:r>
          </a:p>
        </p:txBody>
      </p:sp>
      <p:sp>
        <p:nvSpPr>
          <p:cNvPr id="3" name="Text Placeholder 2">
            <a:extLst>
              <a:ext uri="{FF2B5EF4-FFF2-40B4-BE49-F238E27FC236}">
                <a16:creationId xmlns:a16="http://schemas.microsoft.com/office/drawing/2014/main" id="{B39AA4AB-F331-CDE0-74A7-1C5E14F489B4}"/>
              </a:ext>
            </a:extLst>
          </p:cNvPr>
          <p:cNvSpPr>
            <a:spLocks noGrp="1"/>
          </p:cNvSpPr>
          <p:nvPr>
            <p:ph type="body" idx="1"/>
          </p:nvPr>
        </p:nvSpPr>
        <p:spPr/>
        <p:txBody>
          <a:bodyPr/>
          <a:lstStyle/>
          <a:p>
            <a:r>
              <a:rPr lang="en-US" dirty="0"/>
              <a:t>Give Me Something New</a:t>
            </a:r>
          </a:p>
        </p:txBody>
      </p:sp>
      <p:pic>
        <p:nvPicPr>
          <p:cNvPr id="5" name="Picture 4">
            <a:extLst>
              <a:ext uri="{FF2B5EF4-FFF2-40B4-BE49-F238E27FC236}">
                <a16:creationId xmlns:a16="http://schemas.microsoft.com/office/drawing/2014/main" id="{FA5452D8-29C0-3DF0-EB30-D766414837CD}"/>
              </a:ext>
            </a:extLst>
          </p:cNvPr>
          <p:cNvPicPr>
            <a:picLocks noChangeAspect="1"/>
          </p:cNvPicPr>
          <p:nvPr/>
        </p:nvPicPr>
        <p:blipFill>
          <a:blip r:embed="rId2"/>
          <a:stretch>
            <a:fillRect/>
          </a:stretch>
        </p:blipFill>
        <p:spPr>
          <a:xfrm>
            <a:off x="2945257" y="1476409"/>
            <a:ext cx="6301485" cy="1723991"/>
          </a:xfrm>
          <a:prstGeom prst="rect">
            <a:avLst/>
          </a:prstGeom>
        </p:spPr>
      </p:pic>
    </p:spTree>
    <p:extLst>
      <p:ext uri="{BB962C8B-B14F-4D97-AF65-F5344CB8AC3E}">
        <p14:creationId xmlns:p14="http://schemas.microsoft.com/office/powerpoint/2010/main" val="32144668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8DBF17-111D-E1BE-E997-9CF6606B0F5A}"/>
              </a:ext>
            </a:extLst>
          </p:cNvPr>
          <p:cNvSpPr>
            <a:spLocks noGrp="1"/>
          </p:cNvSpPr>
          <p:nvPr>
            <p:ph type="title"/>
          </p:nvPr>
        </p:nvSpPr>
        <p:spPr/>
        <p:txBody>
          <a:bodyPr/>
          <a:lstStyle/>
          <a:p>
            <a:r>
              <a:rPr lang="en-US" dirty="0"/>
              <a:t>What is Presence Penalty?</a:t>
            </a:r>
          </a:p>
        </p:txBody>
      </p:sp>
      <p:pic>
        <p:nvPicPr>
          <p:cNvPr id="6" name="Picture 5">
            <a:extLst>
              <a:ext uri="{FF2B5EF4-FFF2-40B4-BE49-F238E27FC236}">
                <a16:creationId xmlns:a16="http://schemas.microsoft.com/office/drawing/2014/main" id="{5356F8B0-0F0E-DD01-533C-BC84EEBBFF4B}"/>
              </a:ext>
            </a:extLst>
          </p:cNvPr>
          <p:cNvPicPr>
            <a:picLocks noChangeAspect="1"/>
          </p:cNvPicPr>
          <p:nvPr/>
        </p:nvPicPr>
        <p:blipFill>
          <a:blip r:embed="rId3"/>
          <a:stretch>
            <a:fillRect/>
          </a:stretch>
        </p:blipFill>
        <p:spPr>
          <a:xfrm>
            <a:off x="3191379" y="1905000"/>
            <a:ext cx="5809242" cy="2158840"/>
          </a:xfrm>
          <a:prstGeom prst="rect">
            <a:avLst/>
          </a:prstGeom>
        </p:spPr>
      </p:pic>
      <p:pic>
        <p:nvPicPr>
          <p:cNvPr id="8" name="Picture 7">
            <a:extLst>
              <a:ext uri="{FF2B5EF4-FFF2-40B4-BE49-F238E27FC236}">
                <a16:creationId xmlns:a16="http://schemas.microsoft.com/office/drawing/2014/main" id="{86D15865-AF74-C51A-9266-6340ABC4B7E7}"/>
              </a:ext>
            </a:extLst>
          </p:cNvPr>
          <p:cNvPicPr>
            <a:picLocks noChangeAspect="1"/>
          </p:cNvPicPr>
          <p:nvPr/>
        </p:nvPicPr>
        <p:blipFill>
          <a:blip r:embed="rId4"/>
          <a:stretch>
            <a:fillRect/>
          </a:stretch>
        </p:blipFill>
        <p:spPr>
          <a:xfrm>
            <a:off x="283537" y="4572000"/>
            <a:ext cx="11624925" cy="1524000"/>
          </a:xfrm>
          <a:prstGeom prst="rect">
            <a:avLst/>
          </a:prstGeom>
        </p:spPr>
      </p:pic>
    </p:spTree>
    <p:extLst>
      <p:ext uri="{BB962C8B-B14F-4D97-AF65-F5344CB8AC3E}">
        <p14:creationId xmlns:p14="http://schemas.microsoft.com/office/powerpoint/2010/main" val="3591283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87E359-9BDB-15A4-8391-C14D0BD7A923}"/>
              </a:ext>
            </a:extLst>
          </p:cNvPr>
          <p:cNvSpPr>
            <a:spLocks noGrp="1"/>
          </p:cNvSpPr>
          <p:nvPr>
            <p:ph type="title"/>
          </p:nvPr>
        </p:nvSpPr>
        <p:spPr/>
        <p:txBody>
          <a:bodyPr/>
          <a:lstStyle/>
          <a:p>
            <a:r>
              <a:rPr lang="en-US" dirty="0"/>
              <a:t>System Prompt</a:t>
            </a:r>
          </a:p>
        </p:txBody>
      </p:sp>
      <p:sp>
        <p:nvSpPr>
          <p:cNvPr id="4" name="Text Placeholder 3">
            <a:extLst>
              <a:ext uri="{FF2B5EF4-FFF2-40B4-BE49-F238E27FC236}">
                <a16:creationId xmlns:a16="http://schemas.microsoft.com/office/drawing/2014/main" id="{0013F6C7-39C6-C15F-1F0C-912050CBDE79}"/>
              </a:ext>
            </a:extLst>
          </p:cNvPr>
          <p:cNvSpPr>
            <a:spLocks noGrp="1"/>
          </p:cNvSpPr>
          <p:nvPr>
            <p:ph type="body" idx="1"/>
          </p:nvPr>
        </p:nvSpPr>
        <p:spPr/>
        <p:txBody>
          <a:bodyPr/>
          <a:lstStyle/>
          <a:p>
            <a:r>
              <a:rPr lang="en-US" dirty="0"/>
              <a:t>What Are We Doing?</a:t>
            </a:r>
          </a:p>
        </p:txBody>
      </p:sp>
      <p:pic>
        <p:nvPicPr>
          <p:cNvPr id="6" name="Picture 5">
            <a:extLst>
              <a:ext uri="{FF2B5EF4-FFF2-40B4-BE49-F238E27FC236}">
                <a16:creationId xmlns:a16="http://schemas.microsoft.com/office/drawing/2014/main" id="{5A7C7B7D-3683-B3FF-ABB9-75A06CEDAB0B}"/>
              </a:ext>
            </a:extLst>
          </p:cNvPr>
          <p:cNvPicPr>
            <a:picLocks noChangeAspect="1"/>
          </p:cNvPicPr>
          <p:nvPr/>
        </p:nvPicPr>
        <p:blipFill>
          <a:blip r:embed="rId2"/>
          <a:stretch>
            <a:fillRect/>
          </a:stretch>
        </p:blipFill>
        <p:spPr>
          <a:xfrm>
            <a:off x="3738647" y="1295400"/>
            <a:ext cx="4714705" cy="1714438"/>
          </a:xfrm>
          <a:prstGeom prst="rect">
            <a:avLst/>
          </a:prstGeom>
        </p:spPr>
      </p:pic>
    </p:spTree>
    <p:extLst>
      <p:ext uri="{BB962C8B-B14F-4D97-AF65-F5344CB8AC3E}">
        <p14:creationId xmlns:p14="http://schemas.microsoft.com/office/powerpoint/2010/main" val="12841772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82452-22F8-DAE2-21AD-7E799DBA65CB}"/>
              </a:ext>
            </a:extLst>
          </p:cNvPr>
          <p:cNvSpPr>
            <a:spLocks noGrp="1"/>
          </p:cNvSpPr>
          <p:nvPr>
            <p:ph type="title"/>
          </p:nvPr>
        </p:nvSpPr>
        <p:spPr/>
        <p:txBody>
          <a:bodyPr>
            <a:normAutofit/>
          </a:bodyPr>
          <a:lstStyle/>
          <a:p>
            <a:r>
              <a:rPr lang="en-US" dirty="0"/>
              <a:t>Difference Between Frequency Penalty and Presence Penalty</a:t>
            </a:r>
          </a:p>
        </p:txBody>
      </p:sp>
      <p:sp>
        <p:nvSpPr>
          <p:cNvPr id="3" name="Content Placeholder 2">
            <a:extLst>
              <a:ext uri="{FF2B5EF4-FFF2-40B4-BE49-F238E27FC236}">
                <a16:creationId xmlns:a16="http://schemas.microsoft.com/office/drawing/2014/main" id="{40CF738B-886B-4B55-F846-DAAD80446437}"/>
              </a:ext>
            </a:extLst>
          </p:cNvPr>
          <p:cNvSpPr>
            <a:spLocks noGrp="1"/>
          </p:cNvSpPr>
          <p:nvPr>
            <p:ph idx="1"/>
          </p:nvPr>
        </p:nvSpPr>
        <p:spPr>
          <a:xfrm>
            <a:off x="1524000" y="1905000"/>
            <a:ext cx="9144000" cy="4267200"/>
          </a:xfrm>
        </p:spPr>
        <p:txBody>
          <a:bodyPr>
            <a:normAutofit/>
          </a:bodyPr>
          <a:lstStyle/>
          <a:p>
            <a:r>
              <a:rPr lang="en-US" sz="3200" dirty="0"/>
              <a:t>Frequency Penalty – Looks at all the times the token has appeared to determine if it should appear again.</a:t>
            </a:r>
          </a:p>
          <a:p>
            <a:endParaRPr lang="en-US" sz="3200" dirty="0"/>
          </a:p>
          <a:p>
            <a:r>
              <a:rPr lang="en-US" sz="3200" dirty="0"/>
              <a:t>Presence Penalty – Immediately penalizes a token as soon as it is used and every time thereafter to ensure more use of unique words.</a:t>
            </a:r>
          </a:p>
        </p:txBody>
      </p:sp>
    </p:spTree>
    <p:extLst>
      <p:ext uri="{BB962C8B-B14F-4D97-AF65-F5344CB8AC3E}">
        <p14:creationId xmlns:p14="http://schemas.microsoft.com/office/powerpoint/2010/main" val="39364637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FE86CA-CCA0-58EB-6445-9089F799453A}"/>
              </a:ext>
            </a:extLst>
          </p:cNvPr>
          <p:cNvPicPr>
            <a:picLocks noChangeAspect="1"/>
          </p:cNvPicPr>
          <p:nvPr/>
        </p:nvPicPr>
        <p:blipFill>
          <a:blip r:embed="rId2"/>
          <a:stretch>
            <a:fillRect/>
          </a:stretch>
        </p:blipFill>
        <p:spPr>
          <a:xfrm>
            <a:off x="1578513" y="31530"/>
            <a:ext cx="9034975" cy="6750269"/>
          </a:xfrm>
          <a:prstGeom prst="rect">
            <a:avLst/>
          </a:prstGeom>
        </p:spPr>
      </p:pic>
    </p:spTree>
    <p:extLst>
      <p:ext uri="{BB962C8B-B14F-4D97-AF65-F5344CB8AC3E}">
        <p14:creationId xmlns:p14="http://schemas.microsoft.com/office/powerpoint/2010/main" val="41876082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F5374F-5D5F-D46A-C779-25EC55509017}"/>
              </a:ext>
            </a:extLst>
          </p:cNvPr>
          <p:cNvPicPr>
            <a:picLocks noChangeAspect="1"/>
          </p:cNvPicPr>
          <p:nvPr/>
        </p:nvPicPr>
        <p:blipFill>
          <a:blip r:embed="rId2"/>
          <a:stretch>
            <a:fillRect/>
          </a:stretch>
        </p:blipFill>
        <p:spPr>
          <a:xfrm>
            <a:off x="1548618" y="0"/>
            <a:ext cx="9094764" cy="6858000"/>
          </a:xfrm>
          <a:prstGeom prst="rect">
            <a:avLst/>
          </a:prstGeom>
        </p:spPr>
      </p:pic>
    </p:spTree>
    <p:extLst>
      <p:ext uri="{BB962C8B-B14F-4D97-AF65-F5344CB8AC3E}">
        <p14:creationId xmlns:p14="http://schemas.microsoft.com/office/powerpoint/2010/main" val="39427188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6A571-B980-3540-556F-C46F825B1AAC}"/>
              </a:ext>
            </a:extLst>
          </p:cNvPr>
          <p:cNvSpPr>
            <a:spLocks noGrp="1"/>
          </p:cNvSpPr>
          <p:nvPr>
            <p:ph type="title"/>
          </p:nvPr>
        </p:nvSpPr>
        <p:spPr/>
        <p:txBody>
          <a:bodyPr/>
          <a:lstStyle/>
          <a:p>
            <a:r>
              <a:rPr lang="en-US" dirty="0"/>
              <a:t>Final Thoughts</a:t>
            </a:r>
          </a:p>
        </p:txBody>
      </p:sp>
      <p:sp>
        <p:nvSpPr>
          <p:cNvPr id="3" name="Text Placeholder 2">
            <a:extLst>
              <a:ext uri="{FF2B5EF4-FFF2-40B4-BE49-F238E27FC236}">
                <a16:creationId xmlns:a16="http://schemas.microsoft.com/office/drawing/2014/main" id="{C2ACECAF-F565-A78E-B6E3-CA219598C5D5}"/>
              </a:ext>
            </a:extLst>
          </p:cNvPr>
          <p:cNvSpPr>
            <a:spLocks noGrp="1"/>
          </p:cNvSpPr>
          <p:nvPr>
            <p:ph type="body" idx="1"/>
          </p:nvPr>
        </p:nvSpPr>
        <p:spPr/>
        <p:txBody>
          <a:bodyPr/>
          <a:lstStyle/>
          <a:p>
            <a:r>
              <a:rPr lang="en-US" dirty="0"/>
              <a:t>We made it to the end?</a:t>
            </a:r>
          </a:p>
        </p:txBody>
      </p:sp>
    </p:spTree>
    <p:extLst>
      <p:ext uri="{BB962C8B-B14F-4D97-AF65-F5344CB8AC3E}">
        <p14:creationId xmlns:p14="http://schemas.microsoft.com/office/powerpoint/2010/main" val="5971565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A30E9C-4DBC-453D-3E26-BECDC2B828A0}"/>
              </a:ext>
            </a:extLst>
          </p:cNvPr>
          <p:cNvSpPr>
            <a:spLocks noGrp="1"/>
          </p:cNvSpPr>
          <p:nvPr>
            <p:ph type="title"/>
          </p:nvPr>
        </p:nvSpPr>
        <p:spPr>
          <a:xfrm>
            <a:off x="1524000" y="304800"/>
            <a:ext cx="9144000" cy="1143000"/>
          </a:xfrm>
        </p:spPr>
        <p:txBody>
          <a:bodyPr/>
          <a:lstStyle/>
          <a:p>
            <a:r>
              <a:rPr lang="en-US" dirty="0"/>
              <a:t>Key Takeaways</a:t>
            </a:r>
          </a:p>
        </p:txBody>
      </p:sp>
      <p:sp>
        <p:nvSpPr>
          <p:cNvPr id="5" name="Content Placeholder 4">
            <a:extLst>
              <a:ext uri="{FF2B5EF4-FFF2-40B4-BE49-F238E27FC236}">
                <a16:creationId xmlns:a16="http://schemas.microsoft.com/office/drawing/2014/main" id="{989E9AEA-D5F2-70CA-8964-CC5B1805AFD5}"/>
              </a:ext>
            </a:extLst>
          </p:cNvPr>
          <p:cNvSpPr>
            <a:spLocks noGrp="1"/>
          </p:cNvSpPr>
          <p:nvPr>
            <p:ph idx="1"/>
          </p:nvPr>
        </p:nvSpPr>
        <p:spPr>
          <a:xfrm>
            <a:off x="1524000" y="1828800"/>
            <a:ext cx="10515600" cy="4800600"/>
          </a:xfrm>
        </p:spPr>
        <p:txBody>
          <a:bodyPr>
            <a:normAutofit fontScale="92500" lnSpcReduction="10000"/>
          </a:bodyPr>
          <a:lstStyle/>
          <a:p>
            <a:r>
              <a:rPr lang="en-US" sz="2800" dirty="0"/>
              <a:t>Model choice is critical to quality of output as well as cost, you need to strike a balance. </a:t>
            </a:r>
          </a:p>
          <a:p>
            <a:r>
              <a:rPr lang="en-US" sz="2800" dirty="0"/>
              <a:t>Pay attention to the output token limit and choose the correct model for your goals.</a:t>
            </a:r>
          </a:p>
          <a:p>
            <a:r>
              <a:rPr lang="en-US" sz="2800" dirty="0"/>
              <a:t>Temperature is your best bet for creative content but also your worst enemy.</a:t>
            </a:r>
          </a:p>
          <a:p>
            <a:r>
              <a:rPr lang="en-US" sz="2800" dirty="0"/>
              <a:t>Use Top_p and Temperature together to zero in on the output you want.</a:t>
            </a:r>
          </a:p>
          <a:p>
            <a:r>
              <a:rPr lang="en-US" sz="2800" dirty="0"/>
              <a:t>Use Frequency Penalty and Presence Penalty once you have a handle on Model choice and Temperature.</a:t>
            </a:r>
          </a:p>
          <a:p>
            <a:r>
              <a:rPr lang="en-US" sz="2800" dirty="0"/>
              <a:t>Experimentation, over and over, is the only way you will achieve success with these settings.</a:t>
            </a:r>
          </a:p>
          <a:p>
            <a:endParaRPr lang="en-US" sz="2800" dirty="0"/>
          </a:p>
        </p:txBody>
      </p:sp>
    </p:spTree>
    <p:extLst>
      <p:ext uri="{BB962C8B-B14F-4D97-AF65-F5344CB8AC3E}">
        <p14:creationId xmlns:p14="http://schemas.microsoft.com/office/powerpoint/2010/main" val="19045438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EBF6A-22D5-0066-A57B-74767F796584}"/>
              </a:ext>
            </a:extLst>
          </p:cNvPr>
          <p:cNvSpPr>
            <a:spLocks noGrp="1"/>
          </p:cNvSpPr>
          <p:nvPr>
            <p:ph type="title"/>
          </p:nvPr>
        </p:nvSpPr>
        <p:spPr/>
        <p:txBody>
          <a:bodyPr/>
          <a:lstStyle/>
          <a:p>
            <a:r>
              <a:rPr lang="en-US" dirty="0"/>
              <a:t>Warning</a:t>
            </a:r>
          </a:p>
        </p:txBody>
      </p:sp>
      <p:sp>
        <p:nvSpPr>
          <p:cNvPr id="3" name="Content Placeholder 2">
            <a:extLst>
              <a:ext uri="{FF2B5EF4-FFF2-40B4-BE49-F238E27FC236}">
                <a16:creationId xmlns:a16="http://schemas.microsoft.com/office/drawing/2014/main" id="{AADE0D13-3B14-64FD-971D-E32339FE70EB}"/>
              </a:ext>
            </a:extLst>
          </p:cNvPr>
          <p:cNvSpPr>
            <a:spLocks noGrp="1"/>
          </p:cNvSpPr>
          <p:nvPr>
            <p:ph idx="1"/>
          </p:nvPr>
        </p:nvSpPr>
        <p:spPr>
          <a:xfrm>
            <a:off x="1524000" y="1828800"/>
            <a:ext cx="10058400" cy="4724400"/>
          </a:xfrm>
        </p:spPr>
        <p:txBody>
          <a:bodyPr>
            <a:normAutofit/>
          </a:bodyPr>
          <a:lstStyle/>
          <a:p>
            <a:pPr marL="0" indent="0">
              <a:buNone/>
            </a:pPr>
            <a:r>
              <a:rPr lang="en-US" sz="3600" dirty="0"/>
              <a:t>Specifically when it comes to Frequency Penalty and Presence Penalty. Watch out for weirdness over long stretches of consecutive output. </a:t>
            </a:r>
          </a:p>
          <a:p>
            <a:pPr marL="0" indent="0">
              <a:buNone/>
            </a:pPr>
            <a:endParaRPr lang="en-US" sz="3600" dirty="0"/>
          </a:p>
          <a:p>
            <a:pPr marL="0" indent="0">
              <a:buNone/>
            </a:pPr>
            <a:r>
              <a:rPr lang="en-US" sz="3600" dirty="0"/>
              <a:t>This is where most people fall down. Get creative and break up the output if it is too long and you really want to keep the penalties or you can just ease up on the penalty values. </a:t>
            </a:r>
          </a:p>
        </p:txBody>
      </p:sp>
    </p:spTree>
    <p:extLst>
      <p:ext uri="{BB962C8B-B14F-4D97-AF65-F5344CB8AC3E}">
        <p14:creationId xmlns:p14="http://schemas.microsoft.com/office/powerpoint/2010/main" val="15958391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27B7E8-C94C-B318-3D78-E1E2563DDD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2296182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AAAB95-1CA7-19FD-340B-B1031413902B}"/>
              </a:ext>
            </a:extLst>
          </p:cNvPr>
          <p:cNvSpPr>
            <a:spLocks noGrp="1"/>
          </p:cNvSpPr>
          <p:nvPr>
            <p:ph type="title"/>
          </p:nvPr>
        </p:nvSpPr>
        <p:spPr/>
        <p:txBody>
          <a:bodyPr/>
          <a:lstStyle/>
          <a:p>
            <a:r>
              <a:rPr lang="en-US" dirty="0"/>
              <a:t>What is the System Prompt?</a:t>
            </a:r>
          </a:p>
        </p:txBody>
      </p:sp>
      <p:pic>
        <p:nvPicPr>
          <p:cNvPr id="6" name="Picture 5">
            <a:extLst>
              <a:ext uri="{FF2B5EF4-FFF2-40B4-BE49-F238E27FC236}">
                <a16:creationId xmlns:a16="http://schemas.microsoft.com/office/drawing/2014/main" id="{0AFB20B0-D2A7-07EA-3D00-D74A1F246023}"/>
              </a:ext>
            </a:extLst>
          </p:cNvPr>
          <p:cNvPicPr>
            <a:picLocks noChangeAspect="1"/>
          </p:cNvPicPr>
          <p:nvPr/>
        </p:nvPicPr>
        <p:blipFill>
          <a:blip r:embed="rId2"/>
          <a:stretch>
            <a:fillRect/>
          </a:stretch>
        </p:blipFill>
        <p:spPr>
          <a:xfrm>
            <a:off x="4191076" y="1981200"/>
            <a:ext cx="3809848" cy="3780085"/>
          </a:xfrm>
          <a:prstGeom prst="rect">
            <a:avLst/>
          </a:prstGeom>
        </p:spPr>
      </p:pic>
    </p:spTree>
    <p:extLst>
      <p:ext uri="{BB962C8B-B14F-4D97-AF65-F5344CB8AC3E}">
        <p14:creationId xmlns:p14="http://schemas.microsoft.com/office/powerpoint/2010/main" val="1404884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C5C94-DBEF-DC8C-4C25-17FC796FB6C8}"/>
              </a:ext>
            </a:extLst>
          </p:cNvPr>
          <p:cNvSpPr>
            <a:spLocks noGrp="1"/>
          </p:cNvSpPr>
          <p:nvPr>
            <p:ph type="title"/>
          </p:nvPr>
        </p:nvSpPr>
        <p:spPr>
          <a:xfrm>
            <a:off x="990600" y="304800"/>
            <a:ext cx="9144000" cy="1524000"/>
          </a:xfrm>
        </p:spPr>
        <p:txBody>
          <a:bodyPr>
            <a:normAutofit/>
          </a:bodyPr>
          <a:lstStyle/>
          <a:p>
            <a:r>
              <a:rPr lang="en-US" dirty="0"/>
              <a:t>Suggested </a:t>
            </a:r>
            <a:br>
              <a:rPr lang="en-US" dirty="0"/>
            </a:br>
            <a:r>
              <a:rPr lang="en-US" dirty="0"/>
              <a:t>Format for the </a:t>
            </a:r>
            <a:br>
              <a:rPr lang="en-US" dirty="0"/>
            </a:br>
            <a:r>
              <a:rPr lang="en-US" dirty="0"/>
              <a:t>System Prompt</a:t>
            </a:r>
          </a:p>
        </p:txBody>
      </p:sp>
      <p:pic>
        <p:nvPicPr>
          <p:cNvPr id="6" name="Picture 5">
            <a:extLst>
              <a:ext uri="{FF2B5EF4-FFF2-40B4-BE49-F238E27FC236}">
                <a16:creationId xmlns:a16="http://schemas.microsoft.com/office/drawing/2014/main" id="{98996CCC-DA82-2ADF-B1AF-A577BFBE5484}"/>
              </a:ext>
            </a:extLst>
          </p:cNvPr>
          <p:cNvPicPr>
            <a:picLocks noChangeAspect="1"/>
          </p:cNvPicPr>
          <p:nvPr/>
        </p:nvPicPr>
        <p:blipFill>
          <a:blip r:embed="rId3"/>
          <a:stretch>
            <a:fillRect/>
          </a:stretch>
        </p:blipFill>
        <p:spPr>
          <a:xfrm>
            <a:off x="5181600" y="184824"/>
            <a:ext cx="2590800" cy="6541127"/>
          </a:xfrm>
          <a:prstGeom prst="rect">
            <a:avLst/>
          </a:prstGeom>
        </p:spPr>
      </p:pic>
    </p:spTree>
    <p:extLst>
      <p:ext uri="{BB962C8B-B14F-4D97-AF65-F5344CB8AC3E}">
        <p14:creationId xmlns:p14="http://schemas.microsoft.com/office/powerpoint/2010/main" val="1715552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8349F-A939-923E-7254-76A62050C81D}"/>
              </a:ext>
            </a:extLst>
          </p:cNvPr>
          <p:cNvSpPr>
            <a:spLocks noGrp="1"/>
          </p:cNvSpPr>
          <p:nvPr>
            <p:ph type="title"/>
          </p:nvPr>
        </p:nvSpPr>
        <p:spPr/>
        <p:txBody>
          <a:bodyPr/>
          <a:lstStyle/>
          <a:p>
            <a:r>
              <a:rPr lang="en-US" dirty="0"/>
              <a:t>System Prompt Examples</a:t>
            </a:r>
          </a:p>
        </p:txBody>
      </p:sp>
      <p:pic>
        <p:nvPicPr>
          <p:cNvPr id="6" name="Picture 5">
            <a:extLst>
              <a:ext uri="{FF2B5EF4-FFF2-40B4-BE49-F238E27FC236}">
                <a16:creationId xmlns:a16="http://schemas.microsoft.com/office/drawing/2014/main" id="{9802CDD7-59D1-B177-7F5E-B1D9EB2D2C17}"/>
              </a:ext>
            </a:extLst>
          </p:cNvPr>
          <p:cNvPicPr>
            <a:picLocks noChangeAspect="1"/>
          </p:cNvPicPr>
          <p:nvPr/>
        </p:nvPicPr>
        <p:blipFill>
          <a:blip r:embed="rId3"/>
          <a:stretch>
            <a:fillRect/>
          </a:stretch>
        </p:blipFill>
        <p:spPr>
          <a:xfrm>
            <a:off x="1663066" y="1752600"/>
            <a:ext cx="8865869" cy="4953000"/>
          </a:xfrm>
          <a:prstGeom prst="rect">
            <a:avLst/>
          </a:prstGeom>
        </p:spPr>
      </p:pic>
    </p:spTree>
    <p:extLst>
      <p:ext uri="{BB962C8B-B14F-4D97-AF65-F5344CB8AC3E}">
        <p14:creationId xmlns:p14="http://schemas.microsoft.com/office/powerpoint/2010/main" val="3615540782"/>
      </p:ext>
    </p:extLst>
  </p:cSld>
  <p:clrMapOvr>
    <a:masterClrMapping/>
  </p:clrMapOvr>
</p:sld>
</file>

<file path=ppt/theme/theme1.xml><?xml version="1.0" encoding="utf-8"?>
<a:theme xmlns:a="http://schemas.openxmlformats.org/drawingml/2006/main" name="Tech Computer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901026.potx" id="{FD85E87A-7813-4F67-9E59-69B5487A1910}" vid="{BDF94C36-3ACF-4CF1-939F-F4211E6D666F}"/>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technology circuit board design presentation (widescreen)</Template>
  <TotalTime>2481</TotalTime>
  <Words>1304</Words>
  <PresentationFormat>Widescreen</PresentationFormat>
  <Paragraphs>243</Paragraphs>
  <Slides>66</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66</vt:i4>
      </vt:variant>
    </vt:vector>
  </HeadingPairs>
  <TitlesOfParts>
    <vt:vector size="72" baseType="lpstr">
      <vt:lpstr>Arial</vt:lpstr>
      <vt:lpstr>Candara</vt:lpstr>
      <vt:lpstr>Consolas</vt:lpstr>
      <vt:lpstr>Noto Sans</vt:lpstr>
      <vt:lpstr>source-serif-pro</vt:lpstr>
      <vt:lpstr>Tech Computer 16x9</vt:lpstr>
      <vt:lpstr>The OpenAI API: Chat Playground Deep Dive -  Overview, System Prompt, Models, and Temperature</vt:lpstr>
      <vt:lpstr>Faith Ringgold</vt:lpstr>
      <vt:lpstr>Let’s Go to the Playground</vt:lpstr>
      <vt:lpstr>Dark Mode</vt:lpstr>
      <vt:lpstr>Chat Playground Overview</vt:lpstr>
      <vt:lpstr>System Prompt</vt:lpstr>
      <vt:lpstr>What is the System Prompt?</vt:lpstr>
      <vt:lpstr>Suggested  Format for the  System Prompt</vt:lpstr>
      <vt:lpstr>System Prompt Examples</vt:lpstr>
      <vt:lpstr>Model</vt:lpstr>
      <vt:lpstr>Model Choice = Cost Choice</vt:lpstr>
      <vt:lpstr>Do You Need the Best Model?</vt:lpstr>
      <vt:lpstr>Temperature</vt:lpstr>
      <vt:lpstr>The Most Important Parameter? Probably.</vt:lpstr>
      <vt:lpstr>So, What is it Really?</vt:lpstr>
      <vt:lpstr>Do What Now?</vt:lpstr>
      <vt:lpstr>Temperature: SoftMax Probability</vt:lpstr>
      <vt:lpstr>Temperature Examples</vt:lpstr>
      <vt:lpstr>The OpenAI API: Chat Playground Deep Dive -  Maximum Length</vt:lpstr>
      <vt:lpstr>Understanding Tokens</vt:lpstr>
      <vt:lpstr>PowerPoint Presentation</vt:lpstr>
      <vt:lpstr>Tokens &amp; Tokenizers</vt:lpstr>
      <vt:lpstr>OpenAI  Tokenizer</vt:lpstr>
      <vt:lpstr>Vocabulary</vt:lpstr>
      <vt:lpstr>Positioning</vt:lpstr>
      <vt:lpstr>Prediction</vt:lpstr>
      <vt:lpstr>Prediction Simplified</vt:lpstr>
      <vt:lpstr>Prediction in Action</vt:lpstr>
      <vt:lpstr>Relevant Tokens</vt:lpstr>
      <vt:lpstr>Total Token Length</vt:lpstr>
      <vt:lpstr>Maximum Length (aka max_tokens)</vt:lpstr>
      <vt:lpstr>Input vs Output Token Length</vt:lpstr>
      <vt:lpstr>Total Token Length</vt:lpstr>
      <vt:lpstr>What is Maximum Length?</vt:lpstr>
      <vt:lpstr>Maximum Length</vt:lpstr>
      <vt:lpstr>Maximum Length in Action</vt:lpstr>
      <vt:lpstr>The OpenAI API: Chat Playground Deep Dive -  Stop Sequences and Top_p</vt:lpstr>
      <vt:lpstr>Stop Sequences</vt:lpstr>
      <vt:lpstr>What is a Stop Sequence?</vt:lpstr>
      <vt:lpstr>Stop Sequences in Action</vt:lpstr>
      <vt:lpstr>Why Use Stop Sequences?</vt:lpstr>
      <vt:lpstr>Abusing Stop Sequences</vt:lpstr>
      <vt:lpstr>Top_p</vt:lpstr>
      <vt:lpstr>What is Top_p?</vt:lpstr>
      <vt:lpstr>Explaining top_p</vt:lpstr>
      <vt:lpstr>Mixing Temperature with Top_p</vt:lpstr>
      <vt:lpstr>OpenAI Guidance</vt:lpstr>
      <vt:lpstr>Some Possible  Temperature and  Top_p Combinations</vt:lpstr>
      <vt:lpstr>Top_p in Action</vt:lpstr>
      <vt:lpstr>The OpenAI API: Chat Playground Deep Dive -  Frequency Penalty,  Presence Penalty and Wrap-up</vt:lpstr>
      <vt:lpstr>Frequency Penalty</vt:lpstr>
      <vt:lpstr>What is Frequency Penalty?</vt:lpstr>
      <vt:lpstr>Simple Word Frequency Example</vt:lpstr>
      <vt:lpstr>PowerPoint Presentation</vt:lpstr>
      <vt:lpstr>PowerPoint Presentation</vt:lpstr>
      <vt:lpstr>Frequency Penalty Considerations</vt:lpstr>
      <vt:lpstr>More on Punctuation  and Tokens</vt:lpstr>
      <vt:lpstr>Presence Penalty</vt:lpstr>
      <vt:lpstr>What is Presence Penalty?</vt:lpstr>
      <vt:lpstr>Difference Between Frequency Penalty and Presence Penalty</vt:lpstr>
      <vt:lpstr>PowerPoint Presentation</vt:lpstr>
      <vt:lpstr>PowerPoint Presentation</vt:lpstr>
      <vt:lpstr>Final Thoughts</vt:lpstr>
      <vt:lpstr>Key Takeaways</vt:lpstr>
      <vt:lpstr>Warning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2024-02-05T00:50:55Z</dcterms:created>
  <dcterms:modified xsi:type="dcterms:W3CDTF">2024-02-12T01:43:15Z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